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Lst>
  <p:notesMasterIdLst>
    <p:notesMasterId r:id="rId38"/>
  </p:notesMasterIdLst>
  <p:sldIdLst>
    <p:sldId id="303" r:id="rId6"/>
    <p:sldId id="260" r:id="rId7"/>
    <p:sldId id="258" r:id="rId8"/>
    <p:sldId id="263" r:id="rId9"/>
    <p:sldId id="264" r:id="rId10"/>
    <p:sldId id="265" r:id="rId11"/>
    <p:sldId id="304" r:id="rId12"/>
    <p:sldId id="310" r:id="rId13"/>
    <p:sldId id="306" r:id="rId14"/>
    <p:sldId id="307" r:id="rId15"/>
    <p:sldId id="311" r:id="rId16"/>
    <p:sldId id="267" r:id="rId17"/>
    <p:sldId id="266" r:id="rId18"/>
    <p:sldId id="272" r:id="rId19"/>
    <p:sldId id="273" r:id="rId20"/>
    <p:sldId id="276" r:id="rId21"/>
    <p:sldId id="300" r:id="rId22"/>
    <p:sldId id="301" r:id="rId23"/>
    <p:sldId id="302" r:id="rId24"/>
    <p:sldId id="282" r:id="rId25"/>
    <p:sldId id="277" r:id="rId26"/>
    <p:sldId id="278" r:id="rId27"/>
    <p:sldId id="293" r:id="rId28"/>
    <p:sldId id="279" r:id="rId29"/>
    <p:sldId id="280" r:id="rId30"/>
    <p:sldId id="281" r:id="rId31"/>
    <p:sldId id="299" r:id="rId32"/>
    <p:sldId id="309" r:id="rId33"/>
    <p:sldId id="297" r:id="rId34"/>
    <p:sldId id="298" r:id="rId35"/>
    <p:sldId id="294" r:id="rId36"/>
    <p:sldId id="292" r:id="rId37"/>
  </p:sldIdLst>
  <p:sldSz cx="9144000" cy="6858000" type="screen4x3"/>
  <p:notesSz cx="7010400" cy="9296400"/>
  <p:defaultTextStyle>
    <a:defPPr>
      <a:defRPr lang="en-US"/>
    </a:defPPr>
    <a:lvl1pPr marL="0" algn="l" defTabSz="913977" rtl="0" eaLnBrk="1" latinLnBrk="0" hangingPunct="1">
      <a:defRPr sz="1800" kern="1200">
        <a:solidFill>
          <a:schemeClr val="tx1"/>
        </a:solidFill>
        <a:latin typeface="+mn-lt"/>
        <a:ea typeface="+mn-ea"/>
        <a:cs typeface="+mn-cs"/>
      </a:defRPr>
    </a:lvl1pPr>
    <a:lvl2pPr marL="456988" algn="l" defTabSz="913977" rtl="0" eaLnBrk="1" latinLnBrk="0" hangingPunct="1">
      <a:defRPr sz="1800" kern="1200">
        <a:solidFill>
          <a:schemeClr val="tx1"/>
        </a:solidFill>
        <a:latin typeface="+mn-lt"/>
        <a:ea typeface="+mn-ea"/>
        <a:cs typeface="+mn-cs"/>
      </a:defRPr>
    </a:lvl2pPr>
    <a:lvl3pPr marL="913977" algn="l" defTabSz="913977" rtl="0" eaLnBrk="1" latinLnBrk="0" hangingPunct="1">
      <a:defRPr sz="1800" kern="1200">
        <a:solidFill>
          <a:schemeClr val="tx1"/>
        </a:solidFill>
        <a:latin typeface="+mn-lt"/>
        <a:ea typeface="+mn-ea"/>
        <a:cs typeface="+mn-cs"/>
      </a:defRPr>
    </a:lvl3pPr>
    <a:lvl4pPr marL="1370970" algn="l" defTabSz="913977" rtl="0" eaLnBrk="1" latinLnBrk="0" hangingPunct="1">
      <a:defRPr sz="1800" kern="1200">
        <a:solidFill>
          <a:schemeClr val="tx1"/>
        </a:solidFill>
        <a:latin typeface="+mn-lt"/>
        <a:ea typeface="+mn-ea"/>
        <a:cs typeface="+mn-cs"/>
      </a:defRPr>
    </a:lvl4pPr>
    <a:lvl5pPr marL="1827959" algn="l" defTabSz="913977" rtl="0" eaLnBrk="1" latinLnBrk="0" hangingPunct="1">
      <a:defRPr sz="1800" kern="1200">
        <a:solidFill>
          <a:schemeClr val="tx1"/>
        </a:solidFill>
        <a:latin typeface="+mn-lt"/>
        <a:ea typeface="+mn-ea"/>
        <a:cs typeface="+mn-cs"/>
      </a:defRPr>
    </a:lvl5pPr>
    <a:lvl6pPr marL="2284947" algn="l" defTabSz="913977" rtl="0" eaLnBrk="1" latinLnBrk="0" hangingPunct="1">
      <a:defRPr sz="1800" kern="1200">
        <a:solidFill>
          <a:schemeClr val="tx1"/>
        </a:solidFill>
        <a:latin typeface="+mn-lt"/>
        <a:ea typeface="+mn-ea"/>
        <a:cs typeface="+mn-cs"/>
      </a:defRPr>
    </a:lvl6pPr>
    <a:lvl7pPr marL="2741939" algn="l" defTabSz="913977" rtl="0" eaLnBrk="1" latinLnBrk="0" hangingPunct="1">
      <a:defRPr sz="1800" kern="1200">
        <a:solidFill>
          <a:schemeClr val="tx1"/>
        </a:solidFill>
        <a:latin typeface="+mn-lt"/>
        <a:ea typeface="+mn-ea"/>
        <a:cs typeface="+mn-cs"/>
      </a:defRPr>
    </a:lvl7pPr>
    <a:lvl8pPr marL="3198924" algn="l" defTabSz="913977" rtl="0" eaLnBrk="1" latinLnBrk="0" hangingPunct="1">
      <a:defRPr sz="1800" kern="1200">
        <a:solidFill>
          <a:schemeClr val="tx1"/>
        </a:solidFill>
        <a:latin typeface="+mn-lt"/>
        <a:ea typeface="+mn-ea"/>
        <a:cs typeface="+mn-cs"/>
      </a:defRPr>
    </a:lvl8pPr>
    <a:lvl9pPr marL="3655917" algn="l" defTabSz="91397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050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16" autoAdjust="0"/>
  </p:normalViewPr>
  <p:slideViewPr>
    <p:cSldViewPr snapToGrid="0" snapToObjects="1">
      <p:cViewPr>
        <p:scale>
          <a:sx n="60" d="100"/>
          <a:sy n="60" d="100"/>
        </p:scale>
        <p:origin x="-3000" y="-6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70" tIns="46585" rIns="93170" bIns="46585" rtlCol="0"/>
          <a:lstStyle>
            <a:lvl1pPr algn="r">
              <a:defRPr sz="1200"/>
            </a:lvl1pPr>
          </a:lstStyle>
          <a:p>
            <a:fld id="{0A376E19-0FD9-4062-B0E2-2D77950CDDFE}" type="datetimeFigureOut">
              <a:rPr lang="en-US" smtClean="0"/>
              <a:t>6/22/2017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5" rIns="93170" bIns="46585"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0" tIns="46585" rIns="93170"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0" tIns="46585" rIns="93170"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70" tIns="46585" rIns="93170" bIns="46585" rtlCol="0" anchor="b"/>
          <a:lstStyle>
            <a:lvl1pPr algn="r">
              <a:defRPr sz="1200"/>
            </a:lvl1pPr>
          </a:lstStyle>
          <a:p>
            <a:fld id="{24A5E2C4-CC3A-41A0-B7E8-7E43165BACD3}" type="slidenum">
              <a:rPr lang="en-US" smtClean="0"/>
              <a:t>‹#›</a:t>
            </a:fld>
            <a:endParaRPr lang="en-US" dirty="0"/>
          </a:p>
        </p:txBody>
      </p:sp>
    </p:spTree>
    <p:extLst>
      <p:ext uri="{BB962C8B-B14F-4D97-AF65-F5344CB8AC3E}">
        <p14:creationId xmlns:p14="http://schemas.microsoft.com/office/powerpoint/2010/main" val="552239834"/>
      </p:ext>
    </p:extLst>
  </p:cSld>
  <p:clrMap bg1="lt1" tx1="dk1" bg2="lt2" tx2="dk2" accent1="accent1" accent2="accent2" accent3="accent3" accent4="accent4" accent5="accent5" accent6="accent6" hlink="hlink" folHlink="folHlink"/>
  <p:notesStyle>
    <a:lvl1pPr marL="0" algn="l" defTabSz="913977" rtl="0" eaLnBrk="1" latinLnBrk="0" hangingPunct="1">
      <a:defRPr sz="1200" kern="1200">
        <a:solidFill>
          <a:schemeClr val="tx1"/>
        </a:solidFill>
        <a:latin typeface="+mn-lt"/>
        <a:ea typeface="+mn-ea"/>
        <a:cs typeface="+mn-cs"/>
      </a:defRPr>
    </a:lvl1pPr>
    <a:lvl2pPr marL="456988" algn="l" defTabSz="913977" rtl="0" eaLnBrk="1" latinLnBrk="0" hangingPunct="1">
      <a:defRPr sz="1200" kern="1200">
        <a:solidFill>
          <a:schemeClr val="tx1"/>
        </a:solidFill>
        <a:latin typeface="+mn-lt"/>
        <a:ea typeface="+mn-ea"/>
        <a:cs typeface="+mn-cs"/>
      </a:defRPr>
    </a:lvl2pPr>
    <a:lvl3pPr marL="913977" algn="l" defTabSz="913977" rtl="0" eaLnBrk="1" latinLnBrk="0" hangingPunct="1">
      <a:defRPr sz="1200" kern="1200">
        <a:solidFill>
          <a:schemeClr val="tx1"/>
        </a:solidFill>
        <a:latin typeface="+mn-lt"/>
        <a:ea typeface="+mn-ea"/>
        <a:cs typeface="+mn-cs"/>
      </a:defRPr>
    </a:lvl3pPr>
    <a:lvl4pPr marL="1370970" algn="l" defTabSz="913977" rtl="0" eaLnBrk="1" latinLnBrk="0" hangingPunct="1">
      <a:defRPr sz="1200" kern="1200">
        <a:solidFill>
          <a:schemeClr val="tx1"/>
        </a:solidFill>
        <a:latin typeface="+mn-lt"/>
        <a:ea typeface="+mn-ea"/>
        <a:cs typeface="+mn-cs"/>
      </a:defRPr>
    </a:lvl4pPr>
    <a:lvl5pPr marL="1827959" algn="l" defTabSz="913977" rtl="0" eaLnBrk="1" latinLnBrk="0" hangingPunct="1">
      <a:defRPr sz="1200" kern="1200">
        <a:solidFill>
          <a:schemeClr val="tx1"/>
        </a:solidFill>
        <a:latin typeface="+mn-lt"/>
        <a:ea typeface="+mn-ea"/>
        <a:cs typeface="+mn-cs"/>
      </a:defRPr>
    </a:lvl5pPr>
    <a:lvl6pPr marL="2284947" algn="l" defTabSz="913977" rtl="0" eaLnBrk="1" latinLnBrk="0" hangingPunct="1">
      <a:defRPr sz="1200" kern="1200">
        <a:solidFill>
          <a:schemeClr val="tx1"/>
        </a:solidFill>
        <a:latin typeface="+mn-lt"/>
        <a:ea typeface="+mn-ea"/>
        <a:cs typeface="+mn-cs"/>
      </a:defRPr>
    </a:lvl6pPr>
    <a:lvl7pPr marL="2741939" algn="l" defTabSz="913977" rtl="0" eaLnBrk="1" latinLnBrk="0" hangingPunct="1">
      <a:defRPr sz="1200" kern="1200">
        <a:solidFill>
          <a:schemeClr val="tx1"/>
        </a:solidFill>
        <a:latin typeface="+mn-lt"/>
        <a:ea typeface="+mn-ea"/>
        <a:cs typeface="+mn-cs"/>
      </a:defRPr>
    </a:lvl7pPr>
    <a:lvl8pPr marL="3198924" algn="l" defTabSz="913977" rtl="0" eaLnBrk="1" latinLnBrk="0" hangingPunct="1">
      <a:defRPr sz="1200" kern="1200">
        <a:solidFill>
          <a:schemeClr val="tx1"/>
        </a:solidFill>
        <a:latin typeface="+mn-lt"/>
        <a:ea typeface="+mn-ea"/>
        <a:cs typeface="+mn-cs"/>
      </a:defRPr>
    </a:lvl8pPr>
    <a:lvl9pPr marL="3655917" algn="l" defTabSz="9139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5E2C4-CC3A-41A0-B7E8-7E43165BACD3}" type="slidenum">
              <a:rPr lang="en-US" smtClean="0"/>
              <a:t>1</a:t>
            </a:fld>
            <a:endParaRPr lang="en-US" dirty="0"/>
          </a:p>
        </p:txBody>
      </p:sp>
    </p:spTree>
    <p:extLst>
      <p:ext uri="{BB962C8B-B14F-4D97-AF65-F5344CB8AC3E}">
        <p14:creationId xmlns:p14="http://schemas.microsoft.com/office/powerpoint/2010/main" val="399908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78">
              <a:defRPr/>
            </a:pPr>
            <a:r>
              <a:rPr lang="en-US" sz="1400" dirty="0"/>
              <a:t>This slide reviews the aggregate costs for each system for families.  Again, each community reported information on all of their programs, all of their ES, TH and RRH programs for exits in a year and then PH exits.  They then reported each programs total budget including operational, supportive service and administrative costs for each program.  We then determine the average cost per each exit, no matter where the household exited.  (read amounts from slides).  Since the goal for each system is to exit  persons to permanent housing, we then divided the total permanent exits from each system to determine the cost effectiveness of each system for exits to permanent housing.  As you can see while the costs of both ES and TH dramatically increased when measured against PH exits, the cost of RRH changed very little, due to the high rates of success in exiting to PH.  What the data indicates is that rapid rehousing models are more effective in exiting persons to permanent housing, are cost efficient and for families, have lower rates of recidivism than transitional housing programs. </a:t>
            </a:r>
          </a:p>
          <a:p>
            <a:endParaRPr lang="en-US" sz="1400" dirty="0"/>
          </a:p>
        </p:txBody>
      </p:sp>
      <p:sp>
        <p:nvSpPr>
          <p:cNvPr id="4" name="Slide Number Placeholder 3"/>
          <p:cNvSpPr>
            <a:spLocks noGrp="1"/>
          </p:cNvSpPr>
          <p:nvPr>
            <p:ph type="sldNum" sz="quarter" idx="10"/>
          </p:nvPr>
        </p:nvSpPr>
        <p:spPr/>
        <p:txBody>
          <a:bodyPr/>
          <a:lstStyle/>
          <a:p>
            <a:fld id="{24A5E2C4-CC3A-41A0-B7E8-7E43165BACD3}" type="slidenum">
              <a:rPr lang="en-US" smtClean="0"/>
              <a:t>10</a:t>
            </a:fld>
            <a:endParaRPr lang="en-US" dirty="0"/>
          </a:p>
        </p:txBody>
      </p:sp>
    </p:spTree>
    <p:extLst>
      <p:ext uri="{BB962C8B-B14F-4D97-AF65-F5344CB8AC3E}">
        <p14:creationId xmlns:p14="http://schemas.microsoft.com/office/powerpoint/2010/main" val="126854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977" rtl="0" eaLnBrk="1" fontAlgn="auto" latinLnBrk="0" hangingPunct="1">
              <a:lnSpc>
                <a:spcPct val="100000"/>
              </a:lnSpc>
              <a:spcBef>
                <a:spcPts val="0"/>
              </a:spcBef>
              <a:spcAft>
                <a:spcPts val="0"/>
              </a:spcAft>
              <a:buClrTx/>
              <a:buSzTx/>
              <a:buFontTx/>
              <a:buNone/>
              <a:tabLst/>
              <a:defRPr/>
            </a:pPr>
            <a:r>
              <a:rPr lang="en-US" sz="1200" dirty="0" smtClean="0"/>
              <a:t>Similarly, comparative cost per exit data for singles indicates that RRH is the most cost effective strategy for exits to permanent housing, and again, with little change from all exits to permanent housing exits.</a:t>
            </a:r>
          </a:p>
        </p:txBody>
      </p:sp>
      <p:sp>
        <p:nvSpPr>
          <p:cNvPr id="4" name="Slide Number Placeholder 3"/>
          <p:cNvSpPr>
            <a:spLocks noGrp="1"/>
          </p:cNvSpPr>
          <p:nvPr>
            <p:ph type="sldNum" sz="quarter" idx="10"/>
          </p:nvPr>
        </p:nvSpPr>
        <p:spPr/>
        <p:txBody>
          <a:bodyPr/>
          <a:lstStyle/>
          <a:p>
            <a:fld id="{24A5E2C4-CC3A-41A0-B7E8-7E43165BACD3}" type="slidenum">
              <a:rPr lang="en-US" smtClean="0"/>
              <a:t>11</a:t>
            </a:fld>
            <a:endParaRPr lang="en-US" dirty="0"/>
          </a:p>
        </p:txBody>
      </p:sp>
    </p:spTree>
    <p:extLst>
      <p:ext uri="{BB962C8B-B14F-4D97-AF65-F5344CB8AC3E}">
        <p14:creationId xmlns:p14="http://schemas.microsoft.com/office/powerpoint/2010/main" val="3088968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610"/>
              </a:spcBef>
            </a:pPr>
            <a:r>
              <a:rPr lang="en-US" sz="1400" dirty="0">
                <a:solidFill>
                  <a:srgbClr val="595959"/>
                </a:solidFill>
              </a:rPr>
              <a:t>In addition to the cost effectiveness shown from the previous data slides, another key reason to consider retooling is to look at the HEARTH Performance Indicators to determine how your transitional housing program is faring under the respective indicators and how your indicators are contributing to the CoC’s performance outcomes. In essence, what is your project’s impact in your community’s meeting these goals. </a:t>
            </a:r>
            <a:endParaRPr lang="en-US" sz="1400" dirty="0" smtClean="0">
              <a:solidFill>
                <a:srgbClr val="595959"/>
              </a:solidFill>
            </a:endParaRPr>
          </a:p>
          <a:p>
            <a:pPr lvl="1">
              <a:spcBef>
                <a:spcPts val="610"/>
              </a:spcBef>
            </a:pPr>
            <a:endParaRPr lang="en-US" sz="1400" dirty="0" smtClean="0">
              <a:solidFill>
                <a:srgbClr val="595959"/>
              </a:solidFill>
            </a:endParaRPr>
          </a:p>
          <a:p>
            <a:pPr lvl="1">
              <a:spcBef>
                <a:spcPts val="610"/>
              </a:spcBef>
            </a:pPr>
            <a:r>
              <a:rPr lang="en-US" sz="1400" dirty="0" smtClean="0">
                <a:solidFill>
                  <a:srgbClr val="595959"/>
                </a:solidFill>
              </a:rPr>
              <a:t>Review </a:t>
            </a:r>
            <a:r>
              <a:rPr lang="en-US" sz="1400" dirty="0">
                <a:solidFill>
                  <a:srgbClr val="595959"/>
                </a:solidFill>
              </a:rPr>
              <a:t>the HEARTH Indicators</a:t>
            </a:r>
          </a:p>
          <a:p>
            <a:endParaRPr lang="en-US" sz="1400" dirty="0"/>
          </a:p>
          <a:p>
            <a:endParaRPr lang="en-US" dirty="0"/>
          </a:p>
        </p:txBody>
      </p:sp>
      <p:sp>
        <p:nvSpPr>
          <p:cNvPr id="4" name="Slide Number Placeholder 3"/>
          <p:cNvSpPr>
            <a:spLocks noGrp="1"/>
          </p:cNvSpPr>
          <p:nvPr>
            <p:ph type="sldNum" sz="quarter" idx="10"/>
          </p:nvPr>
        </p:nvSpPr>
        <p:spPr/>
        <p:txBody>
          <a:bodyPr/>
          <a:lstStyle/>
          <a:p>
            <a:fld id="{24A5E2C4-CC3A-41A0-B7E8-7E43165BACD3}" type="slidenum">
              <a:rPr lang="en-US" smtClean="0"/>
              <a:t>12</a:t>
            </a:fld>
            <a:endParaRPr lang="en-US" dirty="0"/>
          </a:p>
        </p:txBody>
      </p:sp>
    </p:spTree>
    <p:extLst>
      <p:ext uri="{BB962C8B-B14F-4D97-AF65-F5344CB8AC3E}">
        <p14:creationId xmlns:p14="http://schemas.microsoft.com/office/powerpoint/2010/main" val="2616114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78"/>
            <a:r>
              <a:rPr lang="en-US" sz="1400" dirty="0"/>
              <a:t>So the question comes back to “why retool”.  Ultimately, it is critical that all programs are contributing towards the performance objects and retooling provides an opportunity to take a close look at your program and strategically assess its effectiveness. Transitional Housing programs have rich resources that can be used to reduce homelessness, and its critical for programs to look at those resources and think about how they might be used more effectively. </a:t>
            </a:r>
            <a:endParaRPr lang="en-US" sz="1400" dirty="0" smtClean="0"/>
          </a:p>
          <a:p>
            <a:pPr defTabSz="931278"/>
            <a:endParaRPr lang="en-US" sz="1400" dirty="0" smtClean="0"/>
          </a:p>
          <a:p>
            <a:pPr defTabSz="931278"/>
            <a:r>
              <a:rPr lang="en-US" sz="1400" dirty="0" smtClean="0"/>
              <a:t> Refer</a:t>
            </a:r>
            <a:r>
              <a:rPr lang="en-US" sz="1400" baseline="0" dirty="0" smtClean="0"/>
              <a:t> to </a:t>
            </a:r>
            <a:r>
              <a:rPr lang="en-US" sz="1400" dirty="0" smtClean="0"/>
              <a:t>slide</a:t>
            </a:r>
            <a:r>
              <a:rPr lang="en-US" sz="1400" dirty="0"/>
              <a:t>.</a:t>
            </a:r>
          </a:p>
          <a:p>
            <a:endParaRPr lang="en-US" dirty="0"/>
          </a:p>
        </p:txBody>
      </p:sp>
      <p:sp>
        <p:nvSpPr>
          <p:cNvPr id="4" name="Slide Number Placeholder 3"/>
          <p:cNvSpPr>
            <a:spLocks noGrp="1"/>
          </p:cNvSpPr>
          <p:nvPr>
            <p:ph type="sldNum" sz="quarter" idx="10"/>
          </p:nvPr>
        </p:nvSpPr>
        <p:spPr/>
        <p:txBody>
          <a:bodyPr/>
          <a:lstStyle/>
          <a:p>
            <a:fld id="{24A5E2C4-CC3A-41A0-B7E8-7E43165BACD3}" type="slidenum">
              <a:rPr lang="en-US" smtClean="0"/>
              <a:t>13</a:t>
            </a:fld>
            <a:endParaRPr lang="en-US" dirty="0"/>
          </a:p>
        </p:txBody>
      </p:sp>
    </p:spTree>
    <p:extLst>
      <p:ext uri="{BB962C8B-B14F-4D97-AF65-F5344CB8AC3E}">
        <p14:creationId xmlns:p14="http://schemas.microsoft.com/office/powerpoint/2010/main" val="3462799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Now, we are going to talk about some different options that you have when considering retooling, including Rapid Rehousing options.</a:t>
            </a:r>
          </a:p>
        </p:txBody>
      </p:sp>
      <p:sp>
        <p:nvSpPr>
          <p:cNvPr id="4" name="Slide Number Placeholder 3"/>
          <p:cNvSpPr>
            <a:spLocks noGrp="1"/>
          </p:cNvSpPr>
          <p:nvPr>
            <p:ph type="sldNum" sz="quarter" idx="10"/>
          </p:nvPr>
        </p:nvSpPr>
        <p:spPr/>
        <p:txBody>
          <a:bodyPr/>
          <a:lstStyle/>
          <a:p>
            <a:fld id="{24A5E2C4-CC3A-41A0-B7E8-7E43165BACD3}" type="slidenum">
              <a:rPr lang="en-US" smtClean="0"/>
              <a:t>14</a:t>
            </a:fld>
            <a:endParaRPr lang="en-US" dirty="0"/>
          </a:p>
        </p:txBody>
      </p:sp>
    </p:spTree>
    <p:extLst>
      <p:ext uri="{BB962C8B-B14F-4D97-AF65-F5344CB8AC3E}">
        <p14:creationId xmlns:p14="http://schemas.microsoft.com/office/powerpoint/2010/main" val="3568581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First, programs that are not ready for a complete model change should begin looking at parts of the program that can be retooled to increase your effectiveness and move you closer to a rapid rehousing model.</a:t>
            </a:r>
          </a:p>
          <a:p>
            <a:r>
              <a:rPr lang="en-US" sz="1400" dirty="0"/>
              <a:t>For example, the HUD goal is that episodes of homelessness are 30 days or less.  Earlier I talked about the fact that most TH programs LOS is 4 months to a year. One thing that most programs can do to move more closely to the HEARTH objectives and a rapid rehousing model are to adopt a shorter length of stay and move to a voluntary service model.  Reducing the LOS will in itself increase the capacity of the program.   </a:t>
            </a:r>
            <a:endParaRPr lang="en-US" sz="1400" dirty="0" smtClean="0"/>
          </a:p>
          <a:p>
            <a:endParaRPr lang="en-US" sz="1400" dirty="0" smtClean="0"/>
          </a:p>
          <a:p>
            <a:r>
              <a:rPr lang="en-US" sz="1400" dirty="0" smtClean="0"/>
              <a:t>Examples </a:t>
            </a:r>
            <a:r>
              <a:rPr lang="en-US" sz="1400" dirty="0"/>
              <a:t>of shortened LOS, </a:t>
            </a:r>
            <a:r>
              <a:rPr lang="en-US" sz="1400" dirty="0" smtClean="0"/>
              <a:t>(moving</a:t>
            </a:r>
            <a:r>
              <a:rPr lang="en-US" sz="1400" baseline="0" dirty="0" smtClean="0"/>
              <a:t> from 12 month to 6 month LOS will double the programs capacity-good community impact) </a:t>
            </a:r>
            <a:r>
              <a:rPr lang="en-US" sz="1400" dirty="0" smtClean="0"/>
              <a:t>targeted populations (target households with high housing barriers), </a:t>
            </a:r>
            <a:r>
              <a:rPr lang="en-US" sz="1400" dirty="0"/>
              <a:t>how that impact the change in units or numbers of persons served.</a:t>
            </a:r>
          </a:p>
          <a:p>
            <a:endParaRPr lang="en-US" dirty="0"/>
          </a:p>
        </p:txBody>
      </p:sp>
      <p:sp>
        <p:nvSpPr>
          <p:cNvPr id="4" name="Slide Number Placeholder 3"/>
          <p:cNvSpPr>
            <a:spLocks noGrp="1"/>
          </p:cNvSpPr>
          <p:nvPr>
            <p:ph type="sldNum" sz="quarter" idx="10"/>
          </p:nvPr>
        </p:nvSpPr>
        <p:spPr/>
        <p:txBody>
          <a:bodyPr/>
          <a:lstStyle/>
          <a:p>
            <a:fld id="{24A5E2C4-CC3A-41A0-B7E8-7E43165BACD3}" type="slidenum">
              <a:rPr lang="en-US" smtClean="0"/>
              <a:t>15</a:t>
            </a:fld>
            <a:endParaRPr lang="en-US" dirty="0"/>
          </a:p>
        </p:txBody>
      </p:sp>
    </p:spTree>
    <p:extLst>
      <p:ext uri="{BB962C8B-B14F-4D97-AF65-F5344CB8AC3E}">
        <p14:creationId xmlns:p14="http://schemas.microsoft.com/office/powerpoint/2010/main" val="4104416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For those of you ready to move to new model, there are 3 options; however, for TH for families, we suggest that you consider only the RRH and PSH model since in most communities, those strategies are the most effective in quickly rehousing families.</a:t>
            </a:r>
          </a:p>
        </p:txBody>
      </p:sp>
      <p:sp>
        <p:nvSpPr>
          <p:cNvPr id="4" name="Slide Number Placeholder 3"/>
          <p:cNvSpPr>
            <a:spLocks noGrp="1"/>
          </p:cNvSpPr>
          <p:nvPr>
            <p:ph type="sldNum" sz="quarter" idx="10"/>
          </p:nvPr>
        </p:nvSpPr>
        <p:spPr/>
        <p:txBody>
          <a:bodyPr/>
          <a:lstStyle/>
          <a:p>
            <a:fld id="{24A5E2C4-CC3A-41A0-B7E8-7E43165BACD3}" type="slidenum">
              <a:rPr lang="en-US" smtClean="0"/>
              <a:t>16</a:t>
            </a:fld>
            <a:endParaRPr lang="en-US" dirty="0"/>
          </a:p>
        </p:txBody>
      </p:sp>
    </p:spTree>
    <p:extLst>
      <p:ext uri="{BB962C8B-B14F-4D97-AF65-F5344CB8AC3E}">
        <p14:creationId xmlns:p14="http://schemas.microsoft.com/office/powerpoint/2010/main" val="1067063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So how do you think about what options you should choose. There is a two part analysis that you should conduct. We created this matrix to help you think through and evaluate your program and options.  Part 1 is the Analysis of key program features.  On the left side are the housing type you may have and across the top are the types of services that you may provide. We have developed a Part 1 Matrix for TH for singles and TH for families;</a:t>
            </a:r>
          </a:p>
          <a:p>
            <a:endParaRPr lang="en-US" sz="1400" dirty="0"/>
          </a:p>
          <a:p>
            <a:r>
              <a:rPr lang="en-US" sz="1400" dirty="0"/>
              <a:t>First lets look at the matrix for programs servicing Singles Review the slide…  </a:t>
            </a:r>
          </a:p>
          <a:p>
            <a:r>
              <a:rPr lang="en-US" sz="1400" dirty="0"/>
              <a:t>Transition in Place models are the quickest to convert to RRH, since leases are usually in the households name.  By tweaking a few policies and procedures such moving to voluntary services and shorter term rental assistance your program in essence is a RRH program.  Other models will take additional restructuring.  In a few minutes I will cover how to think about those aspects.  </a:t>
            </a:r>
          </a:p>
          <a:p>
            <a:endParaRPr lang="en-US" sz="1400" dirty="0"/>
          </a:p>
        </p:txBody>
      </p:sp>
      <p:sp>
        <p:nvSpPr>
          <p:cNvPr id="4" name="Slide Number Placeholder 3"/>
          <p:cNvSpPr>
            <a:spLocks noGrp="1"/>
          </p:cNvSpPr>
          <p:nvPr>
            <p:ph type="sldNum" sz="quarter" idx="10"/>
          </p:nvPr>
        </p:nvSpPr>
        <p:spPr/>
        <p:txBody>
          <a:bodyPr/>
          <a:lstStyle/>
          <a:p>
            <a:fld id="{24A5E2C4-CC3A-41A0-B7E8-7E43165BACD3}" type="slidenum">
              <a:rPr lang="en-US" smtClean="0"/>
              <a:t>17</a:t>
            </a:fld>
            <a:endParaRPr lang="en-US" dirty="0"/>
          </a:p>
        </p:txBody>
      </p:sp>
    </p:spTree>
    <p:extLst>
      <p:ext uri="{BB962C8B-B14F-4D97-AF65-F5344CB8AC3E}">
        <p14:creationId xmlns:p14="http://schemas.microsoft.com/office/powerpoint/2010/main" val="2963566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Now lets look at the matrix for </a:t>
            </a:r>
            <a:r>
              <a:rPr lang="en-US" sz="1400" dirty="0" smtClean="0"/>
              <a:t>TH </a:t>
            </a:r>
            <a:r>
              <a:rPr lang="en-US" sz="1400" dirty="0"/>
              <a:t>programs serving families.  You can see that there </a:t>
            </a:r>
            <a:r>
              <a:rPr lang="en-US" sz="1400" dirty="0" smtClean="0"/>
              <a:t>the emphasis for families</a:t>
            </a:r>
            <a:r>
              <a:rPr lang="en-US" sz="1400" baseline="0" dirty="0" smtClean="0"/>
              <a:t> is to retool to </a:t>
            </a:r>
            <a:r>
              <a:rPr lang="en-US" sz="1400" dirty="0" smtClean="0"/>
              <a:t>RRH models.  </a:t>
            </a:r>
            <a:r>
              <a:rPr lang="en-US" sz="1400" dirty="0"/>
              <a:t>We know that RRH models work well for families and that many TH families providers have been able to shift their traditional TH programs to RRH.  Again, on the left side are the housing type you may have and across the top are the types of services that you may provide.  </a:t>
            </a:r>
            <a:endParaRPr lang="en-US" sz="1400" dirty="0" smtClean="0"/>
          </a:p>
          <a:p>
            <a:endParaRPr lang="en-US" sz="1400" dirty="0" smtClean="0"/>
          </a:p>
          <a:p>
            <a:r>
              <a:rPr lang="en-US" sz="1400" dirty="0" smtClean="0"/>
              <a:t>Review </a:t>
            </a:r>
            <a:r>
              <a:rPr lang="en-US" sz="1400" dirty="0"/>
              <a:t>the slide…  </a:t>
            </a:r>
          </a:p>
          <a:p>
            <a:endParaRPr lang="en-US" sz="1400" dirty="0" smtClean="0"/>
          </a:p>
          <a:p>
            <a:r>
              <a:rPr lang="en-US" sz="1400" dirty="0" smtClean="0"/>
              <a:t>Transition </a:t>
            </a:r>
            <a:r>
              <a:rPr lang="en-US" sz="1400" dirty="0"/>
              <a:t>in Place models are the quickest to convert to RRH, since leases are usually in the households name.  By tweaking a few policies and procedures such moving to voluntary services and shorter term rental assistance your program in essence is a RRH program.  Other models, will take additional restructuring.  In a few minutes I will cover how to think about those aspects.  </a:t>
            </a:r>
          </a:p>
        </p:txBody>
      </p:sp>
      <p:sp>
        <p:nvSpPr>
          <p:cNvPr id="4" name="Slide Number Placeholder 3"/>
          <p:cNvSpPr>
            <a:spLocks noGrp="1"/>
          </p:cNvSpPr>
          <p:nvPr>
            <p:ph type="sldNum" sz="quarter" idx="10"/>
          </p:nvPr>
        </p:nvSpPr>
        <p:spPr/>
        <p:txBody>
          <a:bodyPr/>
          <a:lstStyle/>
          <a:p>
            <a:fld id="{24A5E2C4-CC3A-41A0-B7E8-7E43165BACD3}" type="slidenum">
              <a:rPr lang="en-US" smtClean="0"/>
              <a:t>18</a:t>
            </a:fld>
            <a:endParaRPr lang="en-US" dirty="0"/>
          </a:p>
        </p:txBody>
      </p:sp>
    </p:spTree>
    <p:extLst>
      <p:ext uri="{BB962C8B-B14F-4D97-AF65-F5344CB8AC3E}">
        <p14:creationId xmlns:p14="http://schemas.microsoft.com/office/powerpoint/2010/main" val="2537958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However, there is a second part to determining what model you should choose.  That is an analysis of your community’s need.  It is critical to complete both of these analysis to determine your model for retooling.  </a:t>
            </a:r>
            <a:endParaRPr lang="en-US" sz="1400" dirty="0" smtClean="0"/>
          </a:p>
          <a:p>
            <a:endParaRPr lang="en-US" sz="1400" dirty="0" smtClean="0"/>
          </a:p>
          <a:p>
            <a:r>
              <a:rPr lang="en-US" sz="1400" dirty="0" smtClean="0"/>
              <a:t>For </a:t>
            </a:r>
            <a:r>
              <a:rPr lang="en-US" sz="1400" dirty="0"/>
              <a:t>example, if you have sufficient permanent supportive housing for families in your community, then it would not make sense to retool your family transitional housing program to that option.  Likewise, if you have few unsheltered singles in your community, and available shelter beds, then it would not make sense to retool your program to an emergency housing model.</a:t>
            </a:r>
          </a:p>
          <a:p>
            <a:endParaRPr lang="en-US" sz="1400" dirty="0"/>
          </a:p>
          <a:p>
            <a:r>
              <a:rPr lang="en-US" sz="1400" dirty="0"/>
              <a:t>It is important to engage your with your continuum of care planning in determining the community need.</a:t>
            </a:r>
          </a:p>
          <a:p>
            <a:endParaRPr lang="en-US" sz="1400" dirty="0"/>
          </a:p>
          <a:p>
            <a:r>
              <a:rPr lang="en-US" sz="1400" dirty="0"/>
              <a:t>One of the most important reasons to retool to RRH is that most communities have limited RRH programs and long lengths of stays.  Retooling TH programs to RRH models offers a great opportunity to increase the RRH resources in the community and help meet the goals of reducing length of homelessness.</a:t>
            </a:r>
          </a:p>
          <a:p>
            <a:endParaRPr lang="en-US" sz="1400" dirty="0"/>
          </a:p>
        </p:txBody>
      </p:sp>
      <p:sp>
        <p:nvSpPr>
          <p:cNvPr id="4" name="Slide Number Placeholder 3"/>
          <p:cNvSpPr>
            <a:spLocks noGrp="1"/>
          </p:cNvSpPr>
          <p:nvPr>
            <p:ph type="sldNum" sz="quarter" idx="10"/>
          </p:nvPr>
        </p:nvSpPr>
        <p:spPr/>
        <p:txBody>
          <a:bodyPr/>
          <a:lstStyle/>
          <a:p>
            <a:fld id="{24A5E2C4-CC3A-41A0-B7E8-7E43165BACD3}" type="slidenum">
              <a:rPr lang="en-US" smtClean="0"/>
              <a:t>19</a:t>
            </a:fld>
            <a:endParaRPr lang="en-US" dirty="0"/>
          </a:p>
        </p:txBody>
      </p:sp>
    </p:spTree>
    <p:extLst>
      <p:ext uri="{BB962C8B-B14F-4D97-AF65-F5344CB8AC3E}">
        <p14:creationId xmlns:p14="http://schemas.microsoft.com/office/powerpoint/2010/main" val="46940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few quick housekeeping notes…</a:t>
            </a:r>
          </a:p>
          <a:p>
            <a:endParaRPr lang="en-US" baseline="0" dirty="0" smtClean="0"/>
          </a:p>
          <a:p>
            <a:r>
              <a:rPr lang="en-US" baseline="0" dirty="0" smtClean="0"/>
              <a:t>Today’s webinar will last one hour and include some time at the end for questions and answers</a:t>
            </a:r>
            <a:endParaRPr lang="en-US" dirty="0"/>
          </a:p>
        </p:txBody>
      </p:sp>
      <p:sp>
        <p:nvSpPr>
          <p:cNvPr id="4" name="Slide Number Placeholder 3"/>
          <p:cNvSpPr>
            <a:spLocks noGrp="1"/>
          </p:cNvSpPr>
          <p:nvPr>
            <p:ph type="sldNum" sz="quarter" idx="10"/>
          </p:nvPr>
        </p:nvSpPr>
        <p:spPr/>
        <p:txBody>
          <a:bodyPr/>
          <a:lstStyle/>
          <a:p>
            <a:fld id="{51E82E6E-018B-4D6E-9AAA-3B0B34F54621}" type="slidenum">
              <a:rPr lang="en-US" smtClean="0"/>
              <a:t>2</a:t>
            </a:fld>
            <a:endParaRPr lang="en-US" dirty="0"/>
          </a:p>
        </p:txBody>
      </p:sp>
    </p:spTree>
    <p:extLst>
      <p:ext uri="{BB962C8B-B14F-4D97-AF65-F5344CB8AC3E}">
        <p14:creationId xmlns:p14="http://schemas.microsoft.com/office/powerpoint/2010/main" val="1640426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Once you have done an initial overview of what your options are, there are some key steps that you should take in your retooling process.</a:t>
            </a:r>
          </a:p>
        </p:txBody>
      </p:sp>
      <p:sp>
        <p:nvSpPr>
          <p:cNvPr id="4" name="Slide Number Placeholder 3"/>
          <p:cNvSpPr>
            <a:spLocks noGrp="1"/>
          </p:cNvSpPr>
          <p:nvPr>
            <p:ph type="sldNum" sz="quarter" idx="10"/>
          </p:nvPr>
        </p:nvSpPr>
        <p:spPr/>
        <p:txBody>
          <a:bodyPr/>
          <a:lstStyle/>
          <a:p>
            <a:fld id="{24A5E2C4-CC3A-41A0-B7E8-7E43165BACD3}" type="slidenum">
              <a:rPr lang="en-US" smtClean="0"/>
              <a:t>20</a:t>
            </a:fld>
            <a:endParaRPr lang="en-US" dirty="0"/>
          </a:p>
        </p:txBody>
      </p:sp>
    </p:spTree>
    <p:extLst>
      <p:ext uri="{BB962C8B-B14F-4D97-AF65-F5344CB8AC3E}">
        <p14:creationId xmlns:p14="http://schemas.microsoft.com/office/powerpoint/2010/main" val="3983353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There are three phases that you should take in your retooling process.</a:t>
            </a:r>
          </a:p>
          <a:p>
            <a:pPr marL="232927" indent="-232927">
              <a:buAutoNum type="arabicPeriod"/>
            </a:pPr>
            <a:r>
              <a:rPr lang="en-US" sz="1400" dirty="0"/>
              <a:t>Assessment of your current program and planning for your model</a:t>
            </a:r>
          </a:p>
          <a:p>
            <a:pPr marL="232927" indent="-232927">
              <a:buAutoNum type="arabicPeriod"/>
            </a:pPr>
            <a:r>
              <a:rPr lang="en-US" sz="1400" dirty="0"/>
              <a:t>Developing your strategy for implementation</a:t>
            </a:r>
          </a:p>
          <a:p>
            <a:pPr marL="232927" indent="-232927">
              <a:buAutoNum type="arabicPeriod"/>
            </a:pPr>
            <a:r>
              <a:rPr lang="en-US" sz="1400" dirty="0"/>
              <a:t>Starting the shift</a:t>
            </a:r>
          </a:p>
          <a:p>
            <a:endParaRPr lang="en-US" sz="1400" dirty="0"/>
          </a:p>
          <a:p>
            <a:r>
              <a:rPr lang="en-US" sz="1400" dirty="0"/>
              <a:t>Making changes to your program take time and we recommend that you give yourself sufficient planning time to ensure a successful transition to a retooled model, whether is a complete new model or you are shifting components of your program.  We suggest that you map out a 6-9 month total planning process.</a:t>
            </a:r>
          </a:p>
          <a:p>
            <a:endParaRPr lang="en-US" sz="1400" dirty="0"/>
          </a:p>
        </p:txBody>
      </p:sp>
      <p:sp>
        <p:nvSpPr>
          <p:cNvPr id="4" name="Slide Number Placeholder 3"/>
          <p:cNvSpPr>
            <a:spLocks noGrp="1"/>
          </p:cNvSpPr>
          <p:nvPr>
            <p:ph type="sldNum" sz="quarter" idx="10"/>
          </p:nvPr>
        </p:nvSpPr>
        <p:spPr/>
        <p:txBody>
          <a:bodyPr/>
          <a:lstStyle/>
          <a:p>
            <a:fld id="{24A5E2C4-CC3A-41A0-B7E8-7E43165BACD3}" type="slidenum">
              <a:rPr lang="en-US" smtClean="0"/>
              <a:t>21</a:t>
            </a:fld>
            <a:endParaRPr lang="en-US" dirty="0"/>
          </a:p>
        </p:txBody>
      </p:sp>
    </p:spTree>
    <p:extLst>
      <p:ext uri="{BB962C8B-B14F-4D97-AF65-F5344CB8AC3E}">
        <p14:creationId xmlns:p14="http://schemas.microsoft.com/office/powerpoint/2010/main" val="1138782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1" dirty="0"/>
              <a:t>Phase 1 is your Assessment, Planning and Preparation</a:t>
            </a:r>
          </a:p>
          <a:p>
            <a:pPr lvl="0"/>
            <a:r>
              <a:rPr lang="en-US" sz="1400" dirty="0"/>
              <a:t>1.  </a:t>
            </a:r>
            <a:r>
              <a:rPr lang="en-US" sz="1400" b="1" dirty="0"/>
              <a:t>Meet with your local Continuum of Care Planning Committee</a:t>
            </a:r>
          </a:p>
          <a:p>
            <a:r>
              <a:rPr lang="en-US" sz="1400" dirty="0"/>
              <a:t>It is critical that your retooling is in alignment with your systems Continuum of Care and Ten Year Plan.  For example, as I mentioned before, if your community does not need any additional permanent supportive housing beds, then it does not make sense for you to retool your program to a permanent supportive housing model. It is also important to have their support and input into your retooling.  Each CoC should be doing an analysis of their current system and configuration of services and identify what is most needed.  Make sure you are part of that process.</a:t>
            </a:r>
          </a:p>
          <a:p>
            <a:pPr lvl="0"/>
            <a:r>
              <a:rPr lang="en-US" sz="1400" dirty="0"/>
              <a:t>2.  Once you have met with your CoC, the next step is to </a:t>
            </a:r>
            <a:r>
              <a:rPr lang="en-US" sz="1400" b="1" dirty="0"/>
              <a:t>Develop the Retooling Assessment Committee</a:t>
            </a:r>
          </a:p>
          <a:p>
            <a:r>
              <a:rPr lang="en-US" sz="1400" dirty="0"/>
              <a:t> </a:t>
            </a:r>
          </a:p>
          <a:p>
            <a:r>
              <a:rPr lang="en-US" sz="1400" dirty="0"/>
              <a:t>The retooling committee should include 5-7 key stakeholders to have input and influence in the conversion plan and are committed to the process of change. Key participants in the assessment committee can include:</a:t>
            </a:r>
          </a:p>
          <a:p>
            <a:pPr lvl="0"/>
            <a:r>
              <a:rPr lang="en-US" sz="1400" dirty="0"/>
              <a:t>Executive Director</a:t>
            </a:r>
          </a:p>
          <a:p>
            <a:pPr lvl="0"/>
            <a:r>
              <a:rPr lang="en-US" sz="1400" dirty="0"/>
              <a:t>Key board member(s)</a:t>
            </a:r>
          </a:p>
          <a:p>
            <a:pPr lvl="0"/>
            <a:r>
              <a:rPr lang="en-US" sz="1400" dirty="0"/>
              <a:t>One to two key staff</a:t>
            </a:r>
          </a:p>
          <a:p>
            <a:pPr lvl="0"/>
            <a:r>
              <a:rPr lang="en-US" sz="1400" dirty="0"/>
              <a:t>Major funder(s)</a:t>
            </a:r>
          </a:p>
          <a:p>
            <a:pPr lvl="0"/>
            <a:r>
              <a:rPr lang="en-US" sz="1400" dirty="0"/>
              <a:t>Community Ten Year Plan </a:t>
            </a:r>
            <a:r>
              <a:rPr lang="en-US" sz="1400" dirty="0" smtClean="0"/>
              <a:t>staff</a:t>
            </a:r>
          </a:p>
          <a:p>
            <a:pPr lvl="0"/>
            <a:endParaRPr lang="en-US" sz="1400" dirty="0"/>
          </a:p>
          <a:p>
            <a:r>
              <a:rPr lang="en-US" sz="1400" dirty="0"/>
              <a:t>3.  The </a:t>
            </a:r>
            <a:r>
              <a:rPr lang="en-US" sz="1400" b="1" dirty="0"/>
              <a:t>first work for the committee is to Assess and Evaluate the Current Program</a:t>
            </a:r>
          </a:p>
          <a:p>
            <a:r>
              <a:rPr lang="en-US" sz="1400" dirty="0"/>
              <a:t>This includes assessing and evaluating your current data and establish baseline data. Include information on what populations are currently being served, how long participants stay in the program, number of exits to permanent housing, and time between program entry and exit to permanent housing.  You also want to look at cost effectiveness, capacity and </a:t>
            </a:r>
            <a:r>
              <a:rPr lang="en-US" sz="1400" dirty="0" smtClean="0"/>
              <a:t>significant </a:t>
            </a:r>
            <a:r>
              <a:rPr lang="en-US" sz="1400" dirty="0"/>
              <a:t>changes in demographics or outcomes in the past several years.</a:t>
            </a:r>
          </a:p>
          <a:p>
            <a:pPr lvl="0"/>
            <a:endParaRPr lang="en-US" sz="1400" dirty="0"/>
          </a:p>
        </p:txBody>
      </p:sp>
      <p:sp>
        <p:nvSpPr>
          <p:cNvPr id="4" name="Slide Number Placeholder 3"/>
          <p:cNvSpPr>
            <a:spLocks noGrp="1"/>
          </p:cNvSpPr>
          <p:nvPr>
            <p:ph type="sldNum" sz="quarter" idx="10"/>
          </p:nvPr>
        </p:nvSpPr>
        <p:spPr/>
        <p:txBody>
          <a:bodyPr/>
          <a:lstStyle/>
          <a:p>
            <a:fld id="{24A5E2C4-CC3A-41A0-B7E8-7E43165BACD3}" type="slidenum">
              <a:rPr lang="en-US" smtClean="0"/>
              <a:t>22</a:t>
            </a:fld>
            <a:endParaRPr lang="en-US" dirty="0"/>
          </a:p>
        </p:txBody>
      </p:sp>
    </p:spTree>
    <p:extLst>
      <p:ext uri="{BB962C8B-B14F-4D97-AF65-F5344CB8AC3E}">
        <p14:creationId xmlns:p14="http://schemas.microsoft.com/office/powerpoint/2010/main" val="3292840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27" indent="-232927">
              <a:buAutoNum type="arabicPeriod" startAt="4"/>
            </a:pPr>
            <a:r>
              <a:rPr lang="en-US" sz="1200" b="1" dirty="0"/>
              <a:t>Identify your Model</a:t>
            </a:r>
          </a:p>
          <a:p>
            <a:r>
              <a:rPr lang="en-US" sz="1200" dirty="0"/>
              <a:t>After assessing your current data and evaluation the strengths and weaknesses of your program, you want to identify you potential model for retooling. The model can include rapid re-housing, emergency housing or permanent housing, or it can be to make some significant policy changes regarding targeted populations, length of stay and voluntary services. As you identify the best model, take into consideration your expertise, target population, needed staffing configuration, who will manage the change, new and different partnerships needed, and any merging options. As you assess these issues, now is the time to use the </a:t>
            </a:r>
            <a:r>
              <a:rPr lang="en-US" sz="1200" b="1" u="sng" dirty="0"/>
              <a:t>Decision Matrix for Transitional Housing to identify the </a:t>
            </a:r>
            <a:r>
              <a:rPr lang="en-US" sz="1200" b="1" u="sng" dirty="0" smtClean="0"/>
              <a:t>model</a:t>
            </a:r>
          </a:p>
          <a:p>
            <a:endParaRPr lang="en-US" sz="1200" dirty="0"/>
          </a:p>
          <a:p>
            <a:r>
              <a:rPr lang="en-US" sz="1200" b="1" dirty="0"/>
              <a:t>5. Identify Barriers to Retooling</a:t>
            </a:r>
          </a:p>
          <a:p>
            <a:r>
              <a:rPr lang="en-US" sz="1200" dirty="0"/>
              <a:t>Once the Committee has identified the model, identify barriers to retooling and potential solutions and strategies to address them. Assess level of commitment or potential resistance from key stakeholders including staff, board, funders, and important external stakeholders. Identify issues to be addressed including: </a:t>
            </a:r>
          </a:p>
          <a:p>
            <a:pPr lvl="0"/>
            <a:r>
              <a:rPr lang="en-US" sz="1200" dirty="0"/>
              <a:t>Funding sources</a:t>
            </a:r>
          </a:p>
          <a:p>
            <a:pPr lvl="0"/>
            <a:r>
              <a:rPr lang="en-US" sz="1200" dirty="0"/>
              <a:t>Contract revisions</a:t>
            </a:r>
          </a:p>
          <a:p>
            <a:pPr lvl="0"/>
            <a:r>
              <a:rPr lang="en-US" sz="1200" dirty="0"/>
              <a:t>Community buy-in</a:t>
            </a:r>
          </a:p>
          <a:p>
            <a:pPr lvl="0"/>
            <a:r>
              <a:rPr lang="en-US" sz="1200" dirty="0"/>
              <a:t>Building Use</a:t>
            </a:r>
          </a:p>
          <a:p>
            <a:pPr lvl="0"/>
            <a:r>
              <a:rPr lang="en-US" sz="1200" dirty="0"/>
              <a:t>You may want to consider and compare two options, perhaps a total retooling to a new model or shifting some components as suggested earlier.  Then as you look at potential barriers, if there are some significant roadblocks such as funding constraints for one option, you can move to plan “b</a:t>
            </a:r>
            <a:r>
              <a:rPr lang="en-US" sz="1200" dirty="0" smtClean="0"/>
              <a:t>”.</a:t>
            </a:r>
          </a:p>
          <a:p>
            <a:pPr lvl="0"/>
            <a:endParaRPr lang="en-US" sz="1200" dirty="0"/>
          </a:p>
          <a:p>
            <a:r>
              <a:rPr lang="en-US" sz="1200" b="1" dirty="0"/>
              <a:t> 6. Develop a Communication Strategy</a:t>
            </a:r>
          </a:p>
          <a:p>
            <a:r>
              <a:rPr lang="en-US" sz="1200" dirty="0"/>
              <a:t>Next, once you know what model you plan to implement, the committee should develop a plan to communicate the retooling plan with targeted stakeholders including Continuum of Care leadership, local politicians, funders, board, staff, and local government.  Good communication is key to reducing barriers and moving the process forward</a:t>
            </a:r>
            <a:r>
              <a:rPr lang="en-US" sz="1200" dirty="0" smtClean="0"/>
              <a:t>.</a:t>
            </a:r>
          </a:p>
          <a:p>
            <a:endParaRPr lang="en-US" sz="1200" dirty="0"/>
          </a:p>
          <a:p>
            <a:r>
              <a:rPr lang="en-US" sz="1200" b="1" dirty="0"/>
              <a:t>7.   Final Recommendation and Plan</a:t>
            </a:r>
          </a:p>
          <a:p>
            <a:r>
              <a:rPr lang="en-US" sz="1200" dirty="0"/>
              <a:t>Identify a final recommendation and a plan of implementation including a roll out schedule.  Again, make sure this is communicated so that folks are prepared for the changes that are coming.</a:t>
            </a:r>
          </a:p>
          <a:p>
            <a:endParaRPr lang="en-US" dirty="0"/>
          </a:p>
        </p:txBody>
      </p:sp>
      <p:sp>
        <p:nvSpPr>
          <p:cNvPr id="4" name="Slide Number Placeholder 3"/>
          <p:cNvSpPr>
            <a:spLocks noGrp="1"/>
          </p:cNvSpPr>
          <p:nvPr>
            <p:ph type="sldNum" sz="quarter" idx="10"/>
          </p:nvPr>
        </p:nvSpPr>
        <p:spPr/>
        <p:txBody>
          <a:bodyPr/>
          <a:lstStyle/>
          <a:p>
            <a:fld id="{24A5E2C4-CC3A-41A0-B7E8-7E43165BACD3}" type="slidenum">
              <a:rPr lang="en-US" smtClean="0"/>
              <a:t>23</a:t>
            </a:fld>
            <a:endParaRPr lang="en-US" dirty="0"/>
          </a:p>
        </p:txBody>
      </p:sp>
    </p:spTree>
    <p:extLst>
      <p:ext uri="{BB962C8B-B14F-4D97-AF65-F5344CB8AC3E}">
        <p14:creationId xmlns:p14="http://schemas.microsoft.com/office/powerpoint/2010/main" val="1576610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a:t>Once you have your model identified and your roll out timeline, it is critical to begin the implementation planning.  This checklist is not sequential as it is important to look at all of the elements for implementation and work on them over the next 4-6 months as you move towards your target date for implementation. </a:t>
            </a:r>
          </a:p>
          <a:p>
            <a:pPr lvl="0"/>
            <a:endParaRPr lang="en-US" sz="1400" dirty="0"/>
          </a:p>
          <a:p>
            <a:r>
              <a:rPr lang="en-US" sz="1400" dirty="0"/>
              <a:t>The first thing you want to do is </a:t>
            </a:r>
            <a:r>
              <a:rPr lang="en-US" sz="1400" b="1" dirty="0"/>
              <a:t>to Identify your new vision and core values to shift the organizational culture </a:t>
            </a:r>
          </a:p>
          <a:p>
            <a:pPr lvl="1"/>
            <a:r>
              <a:rPr lang="en-US" sz="1400" dirty="0"/>
              <a:t>Identify a vision and core values that will drive the retooling and adoption of a new model.</a:t>
            </a:r>
          </a:p>
          <a:p>
            <a:pPr lvl="1"/>
            <a:r>
              <a:rPr lang="en-US" sz="1400" dirty="0"/>
              <a:t>Develop an organizational structure for the new model that includes a program flow chart.</a:t>
            </a:r>
          </a:p>
          <a:p>
            <a:pPr lvl="1"/>
            <a:r>
              <a:rPr lang="en-US" sz="1400" dirty="0"/>
              <a:t>Identify what aspects of the current organizational culture will need to shift in order to adopt this new philosophy. For example, if the organizational culture has been a housing readiness model, identify what needs to happen to shift to the rapid re-housing model.</a:t>
            </a:r>
          </a:p>
          <a:p>
            <a:pPr lvl="0"/>
            <a:r>
              <a:rPr lang="en-US" sz="1400" dirty="0"/>
              <a:t>Having a clear vision and communicating the core values sets the stage for all areas of the implementation planning.</a:t>
            </a:r>
          </a:p>
          <a:p>
            <a:endParaRPr lang="en-US" sz="1400" b="1" dirty="0"/>
          </a:p>
          <a:p>
            <a:r>
              <a:rPr lang="en-US" sz="1400" b="1" dirty="0"/>
              <a:t>Identify staffing and training needs</a:t>
            </a:r>
          </a:p>
          <a:p>
            <a:pPr lvl="1"/>
            <a:r>
              <a:rPr lang="en-US" sz="1400" dirty="0"/>
              <a:t>Revise job descriptions needed to match the new vision/model.  What skills will staff need, what will be their core responsibilities.</a:t>
            </a:r>
          </a:p>
          <a:p>
            <a:pPr lvl="1"/>
            <a:r>
              <a:rPr lang="en-US" sz="1400" dirty="0"/>
              <a:t>Develop a plan for ongoing staff communication and training (Allow opportunities for open dialogue)</a:t>
            </a:r>
          </a:p>
          <a:p>
            <a:pPr lvl="1"/>
            <a:r>
              <a:rPr lang="en-US" sz="1400" dirty="0"/>
              <a:t>Be prepared for staff turnover.</a:t>
            </a:r>
          </a:p>
          <a:p>
            <a:endParaRPr lang="en-US" sz="1400" b="1" dirty="0"/>
          </a:p>
          <a:p>
            <a:r>
              <a:rPr lang="en-US" sz="1400" b="1" dirty="0"/>
              <a:t>Update policies and managerial practices to accommodate the transition</a:t>
            </a:r>
            <a:r>
              <a:rPr lang="en-US" sz="1400" dirty="0"/>
              <a:t>.</a:t>
            </a:r>
          </a:p>
          <a:p>
            <a:pPr marL="640550" lvl="1" indent="-174695">
              <a:buFont typeface="Arial" pitchFamily="34" charset="0"/>
              <a:buChar char="•"/>
            </a:pPr>
            <a:r>
              <a:rPr lang="en-US" sz="1400" dirty="0"/>
              <a:t>What policies need to be changed to meet the vision and core values.  Good written policies and procedures to emulate the new model are key to and effective transition, both internally and externally.  </a:t>
            </a:r>
          </a:p>
          <a:p>
            <a:pPr lvl="0"/>
            <a:endParaRPr lang="en-US" sz="1400" b="1" dirty="0"/>
          </a:p>
          <a:p>
            <a:pPr lvl="0"/>
            <a:r>
              <a:rPr lang="en-US" sz="1400" b="1" dirty="0"/>
              <a:t>Obtain Board support and endorsement</a:t>
            </a:r>
          </a:p>
          <a:p>
            <a:pPr lvl="1"/>
            <a:r>
              <a:rPr lang="en-US" sz="1400" dirty="0"/>
              <a:t>Identify who is on your board that supports this retooling and how you can we use them to engage the rest of the board.</a:t>
            </a:r>
          </a:p>
          <a:p>
            <a:pPr lvl="1"/>
            <a:r>
              <a:rPr lang="en-US" sz="1400" dirty="0"/>
              <a:t>Bring in your planning folks from your coalition to update the board on the systems change and the role your transition plays in the benchmarks for the community</a:t>
            </a:r>
          </a:p>
          <a:p>
            <a:endParaRPr lang="en-US" sz="1400" dirty="0"/>
          </a:p>
        </p:txBody>
      </p:sp>
      <p:sp>
        <p:nvSpPr>
          <p:cNvPr id="4" name="Slide Number Placeholder 3"/>
          <p:cNvSpPr>
            <a:spLocks noGrp="1"/>
          </p:cNvSpPr>
          <p:nvPr>
            <p:ph type="sldNum" sz="quarter" idx="10"/>
          </p:nvPr>
        </p:nvSpPr>
        <p:spPr/>
        <p:txBody>
          <a:bodyPr/>
          <a:lstStyle/>
          <a:p>
            <a:fld id="{24A5E2C4-CC3A-41A0-B7E8-7E43165BACD3}" type="slidenum">
              <a:rPr lang="en-US" smtClean="0"/>
              <a:t>24</a:t>
            </a:fld>
            <a:endParaRPr lang="en-US" dirty="0"/>
          </a:p>
        </p:txBody>
      </p:sp>
    </p:spTree>
    <p:extLst>
      <p:ext uri="{BB962C8B-B14F-4D97-AF65-F5344CB8AC3E}">
        <p14:creationId xmlns:p14="http://schemas.microsoft.com/office/powerpoint/2010/main" val="1976880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1" dirty="0"/>
              <a:t>Create an outcomes measurement plan</a:t>
            </a:r>
            <a:r>
              <a:rPr lang="en-US" sz="1400" dirty="0"/>
              <a:t> that includes:</a:t>
            </a:r>
          </a:p>
          <a:p>
            <a:pPr lvl="1"/>
            <a:r>
              <a:rPr lang="en-US" sz="1400" dirty="0"/>
              <a:t>Outcomes and benchmarks to be achieved; Align those benchmarks with community goals.</a:t>
            </a:r>
          </a:p>
          <a:p>
            <a:pPr lvl="1"/>
            <a:r>
              <a:rPr lang="en-US" sz="1400" dirty="0"/>
              <a:t>Review of benchmarks at least quarterly with base line data;</a:t>
            </a:r>
          </a:p>
          <a:p>
            <a:pPr lvl="1"/>
            <a:r>
              <a:rPr lang="en-US" sz="1400" dirty="0"/>
              <a:t>Communicating results to funders, staff and board; and</a:t>
            </a:r>
          </a:p>
          <a:p>
            <a:pPr lvl="1"/>
            <a:r>
              <a:rPr lang="en-US" sz="1400" dirty="0"/>
              <a:t>Readjusting/adapting changes needed to achieve outcomes.</a:t>
            </a:r>
          </a:p>
          <a:p>
            <a:pPr lvl="0"/>
            <a:endParaRPr lang="en-US" sz="1400" b="1" dirty="0"/>
          </a:p>
          <a:p>
            <a:pPr lvl="0"/>
            <a:r>
              <a:rPr lang="en-US" sz="1400" b="1" dirty="0"/>
              <a:t>Develop proposed budget for </a:t>
            </a:r>
            <a:r>
              <a:rPr lang="en-US" sz="1400" dirty="0"/>
              <a:t>the new model, where can funding be shifted and identify any funding constraints</a:t>
            </a:r>
          </a:p>
          <a:p>
            <a:pPr lvl="1"/>
            <a:r>
              <a:rPr lang="en-US" sz="1400" dirty="0"/>
              <a:t>Identify the current funding sources that may need to be modified</a:t>
            </a:r>
          </a:p>
          <a:p>
            <a:pPr lvl="1"/>
            <a:r>
              <a:rPr lang="en-US" sz="1400" dirty="0"/>
              <a:t>If HUD funded, contact the field office regarding any contract amendments that may be necessary.</a:t>
            </a:r>
          </a:p>
          <a:p>
            <a:pPr lvl="1"/>
            <a:r>
              <a:rPr lang="en-US" sz="1400" dirty="0"/>
              <a:t>Identify new sources of funding may support the new model</a:t>
            </a:r>
          </a:p>
          <a:p>
            <a:pPr lvl="1"/>
            <a:r>
              <a:rPr lang="en-US" sz="1400" dirty="0"/>
              <a:t>Identify points of contact for each funding source and communicate the revised budget with them</a:t>
            </a:r>
          </a:p>
          <a:p>
            <a:pPr lvl="0"/>
            <a:endParaRPr lang="en-US" sz="1400" b="1" dirty="0"/>
          </a:p>
          <a:p>
            <a:pPr lvl="0"/>
            <a:r>
              <a:rPr lang="en-US" sz="1400" b="1" dirty="0"/>
              <a:t>Identify a full spectrum of community partnerships</a:t>
            </a:r>
            <a:r>
              <a:rPr lang="en-US" sz="1400" dirty="0"/>
              <a:t>.</a:t>
            </a:r>
          </a:p>
          <a:p>
            <a:pPr lvl="1"/>
            <a:r>
              <a:rPr lang="en-US" sz="1400" dirty="0"/>
              <a:t>Identify collaborations and outside resources that will be needed to support households in their independent housing. Focus on external service provision instead of internal service provision.  Who is already providing those services.</a:t>
            </a:r>
          </a:p>
          <a:p>
            <a:pPr lvl="1"/>
            <a:r>
              <a:rPr lang="en-US" sz="1400" dirty="0"/>
              <a:t>Draft model of agreements such as MOUs, linkage agreements, and subcontracts, to be developed with partners</a:t>
            </a:r>
            <a:r>
              <a:rPr lang="en-US" sz="1400" dirty="0" smtClean="0"/>
              <a:t>.</a:t>
            </a:r>
          </a:p>
          <a:p>
            <a:pPr lvl="1"/>
            <a:endParaRPr lang="en-US" sz="1400" dirty="0"/>
          </a:p>
          <a:p>
            <a:pPr lvl="0"/>
            <a:r>
              <a:rPr lang="en-US" sz="1400" b="1" dirty="0"/>
              <a:t>Develop a clear communication plan</a:t>
            </a:r>
            <a:r>
              <a:rPr lang="en-US" sz="1400" dirty="0"/>
              <a:t>. (Critical to do your own messaging about change, don’t forget about your consumers/participants.)</a:t>
            </a:r>
          </a:p>
          <a:p>
            <a:pPr lvl="1"/>
            <a:r>
              <a:rPr lang="en-US" sz="1400" dirty="0"/>
              <a:t>Plan for internal communication to board and staff and external communication to the community and funders;  People need to hear the message with target dates and expected changes.  </a:t>
            </a:r>
            <a:endParaRPr lang="en-US" sz="1400" dirty="0" smtClean="0"/>
          </a:p>
          <a:p>
            <a:pPr lvl="1"/>
            <a:endParaRPr lang="en-US" sz="1400" dirty="0"/>
          </a:p>
          <a:p>
            <a:pPr lvl="0"/>
            <a:r>
              <a:rPr lang="en-US" sz="1400" b="1" dirty="0"/>
              <a:t>Take steps to alter building use (if necessary). </a:t>
            </a:r>
          </a:p>
          <a:p>
            <a:pPr lvl="1"/>
            <a:r>
              <a:rPr lang="en-US" sz="1400" dirty="0"/>
              <a:t>Options can include use in the new model and selling the property and using proceeds for operating expense or other utilization. </a:t>
            </a:r>
          </a:p>
          <a:p>
            <a:pPr lvl="1"/>
            <a:r>
              <a:rPr lang="en-US" sz="1400" dirty="0"/>
              <a:t>Explore and resolve any funding constraints prohibiting selling or re-use of building.</a:t>
            </a:r>
          </a:p>
          <a:p>
            <a:pPr lvl="1"/>
            <a:r>
              <a:rPr lang="en-US" sz="1400" dirty="0"/>
              <a:t>Resolve any local code issues regarding re-use of building.</a:t>
            </a:r>
          </a:p>
          <a:p>
            <a:endParaRPr lang="en-US" sz="1400" dirty="0"/>
          </a:p>
        </p:txBody>
      </p:sp>
      <p:sp>
        <p:nvSpPr>
          <p:cNvPr id="4" name="Slide Number Placeholder 3"/>
          <p:cNvSpPr>
            <a:spLocks noGrp="1"/>
          </p:cNvSpPr>
          <p:nvPr>
            <p:ph type="sldNum" sz="quarter" idx="10"/>
          </p:nvPr>
        </p:nvSpPr>
        <p:spPr/>
        <p:txBody>
          <a:bodyPr/>
          <a:lstStyle/>
          <a:p>
            <a:fld id="{24A5E2C4-CC3A-41A0-B7E8-7E43165BACD3}" type="slidenum">
              <a:rPr lang="en-US" smtClean="0"/>
              <a:t>25</a:t>
            </a:fld>
            <a:endParaRPr lang="en-US" dirty="0"/>
          </a:p>
        </p:txBody>
      </p:sp>
    </p:spTree>
    <p:extLst>
      <p:ext uri="{BB962C8B-B14F-4D97-AF65-F5344CB8AC3E}">
        <p14:creationId xmlns:p14="http://schemas.microsoft.com/office/powerpoint/2010/main" val="225848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09">
              <a:defRPr/>
            </a:pPr>
            <a:r>
              <a:rPr lang="en-US" sz="1400" dirty="0"/>
              <a:t>Set the start date for implementation of the new model as well as contingency plans. Communicate the implementation date with the larger community. Determination of the start date can depend on funding and contract dates and may need to start in phases. It is important, however, to begin transitioning to the new model and continue to “tweak” the model as you shift to full implementation</a:t>
            </a:r>
          </a:p>
        </p:txBody>
      </p:sp>
      <p:sp>
        <p:nvSpPr>
          <p:cNvPr id="4" name="Slide Number Placeholder 3"/>
          <p:cNvSpPr>
            <a:spLocks noGrp="1"/>
          </p:cNvSpPr>
          <p:nvPr>
            <p:ph type="sldNum" sz="quarter" idx="10"/>
          </p:nvPr>
        </p:nvSpPr>
        <p:spPr/>
        <p:txBody>
          <a:bodyPr/>
          <a:lstStyle/>
          <a:p>
            <a:fld id="{24A5E2C4-CC3A-41A0-B7E8-7E43165BACD3}" type="slidenum">
              <a:rPr lang="en-US" smtClean="0"/>
              <a:t>26</a:t>
            </a:fld>
            <a:endParaRPr lang="en-US" dirty="0"/>
          </a:p>
        </p:txBody>
      </p:sp>
    </p:spTree>
    <p:extLst>
      <p:ext uri="{BB962C8B-B14F-4D97-AF65-F5344CB8AC3E}">
        <p14:creationId xmlns:p14="http://schemas.microsoft.com/office/powerpoint/2010/main" val="3347289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 also want you to know that this takes time and energy to begin the process of retooling.  In many ways, shifting your TH to an RRH model isn’t as much a complete change of an intervention as much as it is a shift in the way we target and deliver services</a:t>
            </a:r>
            <a:r>
              <a:rPr lang="en-US" sz="1400" dirty="0" smtClean="0"/>
              <a:t>.</a:t>
            </a:r>
          </a:p>
          <a:p>
            <a:endParaRPr lang="en-US" sz="1400" dirty="0" smtClean="0"/>
          </a:p>
          <a:p>
            <a:r>
              <a:rPr lang="en-US" sz="1400" dirty="0" smtClean="0"/>
              <a:t>There </a:t>
            </a:r>
            <a:r>
              <a:rPr lang="en-US" sz="1400" dirty="0"/>
              <a:t>are a number of opportunities that you can consider in funding the retooling of your TH.  I am going to turn this over to Norm Suchar to talk about some of those options and opportunities.</a:t>
            </a:r>
          </a:p>
        </p:txBody>
      </p:sp>
      <p:sp>
        <p:nvSpPr>
          <p:cNvPr id="4" name="Slide Number Placeholder 3"/>
          <p:cNvSpPr>
            <a:spLocks noGrp="1"/>
          </p:cNvSpPr>
          <p:nvPr>
            <p:ph type="sldNum" sz="quarter" idx="10"/>
          </p:nvPr>
        </p:nvSpPr>
        <p:spPr/>
        <p:txBody>
          <a:bodyPr/>
          <a:lstStyle/>
          <a:p>
            <a:fld id="{24A5E2C4-CC3A-41A0-B7E8-7E43165BACD3}" type="slidenum">
              <a:rPr lang="en-US" smtClean="0"/>
              <a:t>27</a:t>
            </a:fld>
            <a:endParaRPr lang="en-US" dirty="0"/>
          </a:p>
        </p:txBody>
      </p:sp>
    </p:spTree>
    <p:extLst>
      <p:ext uri="{BB962C8B-B14F-4D97-AF65-F5344CB8AC3E}">
        <p14:creationId xmlns:p14="http://schemas.microsoft.com/office/powerpoint/2010/main" val="2487894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5E2C4-CC3A-41A0-B7E8-7E43165BACD3}" type="slidenum">
              <a:rPr lang="en-US" smtClean="0"/>
              <a:t>28</a:t>
            </a:fld>
            <a:endParaRPr lang="en-US" dirty="0"/>
          </a:p>
        </p:txBody>
      </p:sp>
    </p:spTree>
    <p:extLst>
      <p:ext uri="{BB962C8B-B14F-4D97-AF65-F5344CB8AC3E}">
        <p14:creationId xmlns:p14="http://schemas.microsoft.com/office/powerpoint/2010/main" val="2629817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5E2C4-CC3A-41A0-B7E8-7E43165BACD3}" type="slidenum">
              <a:rPr lang="en-US" smtClean="0"/>
              <a:t>29</a:t>
            </a:fld>
            <a:endParaRPr lang="en-US" dirty="0"/>
          </a:p>
        </p:txBody>
      </p:sp>
    </p:spTree>
    <p:extLst>
      <p:ext uri="{BB962C8B-B14F-4D97-AF65-F5344CB8AC3E}">
        <p14:creationId xmlns:p14="http://schemas.microsoft.com/office/powerpoint/2010/main" val="550155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5E2C4-CC3A-41A0-B7E8-7E43165BACD3}" type="slidenum">
              <a:rPr lang="en-US" smtClean="0"/>
              <a:t>3</a:t>
            </a:fld>
            <a:endParaRPr lang="en-US" dirty="0"/>
          </a:p>
        </p:txBody>
      </p:sp>
    </p:spTree>
    <p:extLst>
      <p:ext uri="{BB962C8B-B14F-4D97-AF65-F5344CB8AC3E}">
        <p14:creationId xmlns:p14="http://schemas.microsoft.com/office/powerpoint/2010/main" val="3382799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5E2C4-CC3A-41A0-B7E8-7E43165BACD3}" type="slidenum">
              <a:rPr lang="en-US" smtClean="0"/>
              <a:t>30</a:t>
            </a:fld>
            <a:endParaRPr lang="en-US" dirty="0"/>
          </a:p>
        </p:txBody>
      </p:sp>
    </p:spTree>
    <p:extLst>
      <p:ext uri="{BB962C8B-B14F-4D97-AF65-F5344CB8AC3E}">
        <p14:creationId xmlns:p14="http://schemas.microsoft.com/office/powerpoint/2010/main" val="3523367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closing, regardless of where you are in the retooling process to your TH program, whether your are just starting to think about it or are well on your way to making significant changes, it is important to take the time to regularly assess and evaluate your program, measuring your effective in meeting both the HEARTH objectives and your local communities goals in reducing and ending homelessness. </a:t>
            </a:r>
            <a:endParaRPr lang="en-US" sz="1400" dirty="0" smtClean="0"/>
          </a:p>
          <a:p>
            <a:endParaRPr lang="en-US" sz="1400" dirty="0" smtClean="0"/>
          </a:p>
          <a:p>
            <a:r>
              <a:rPr lang="en-US" sz="1400" dirty="0" smtClean="0"/>
              <a:t>Finally</a:t>
            </a:r>
            <a:r>
              <a:rPr lang="en-US" sz="1400" dirty="0"/>
              <a:t>, here are some resources that you can use to help guide you through your evaluation and retooling process. The first 3 resources are tools that the Alliance already has on our website.  The first </a:t>
            </a:r>
            <a:r>
              <a:rPr lang="en-US" sz="1400" dirty="0" smtClean="0"/>
              <a:t>resource </a:t>
            </a:r>
            <a:r>
              <a:rPr lang="en-US" sz="1400" dirty="0"/>
              <a:t>is a manual on creating organizational change that provides samples of some of the things I talked about earlier.  </a:t>
            </a:r>
            <a:endParaRPr lang="en-US" sz="1400" dirty="0" smtClean="0"/>
          </a:p>
          <a:p>
            <a:endParaRPr lang="en-US" sz="1400" dirty="0" smtClean="0"/>
          </a:p>
          <a:p>
            <a:r>
              <a:rPr lang="en-US" sz="1400" dirty="0" smtClean="0"/>
              <a:t>In </a:t>
            </a:r>
            <a:r>
              <a:rPr lang="en-US" sz="1400" dirty="0"/>
              <a:t>addition, the Alliance is planning to release a toolkit that will have the matrix and checklist as well as some community examples.  We will announce the release of that toolkit through our newsletter and our blog posts. So keep your eye out for that release date.  </a:t>
            </a:r>
            <a:endParaRPr lang="en-US" sz="1400" dirty="0" smtClean="0"/>
          </a:p>
          <a:p>
            <a:endParaRPr lang="en-US" sz="1400" dirty="0" smtClean="0"/>
          </a:p>
          <a:p>
            <a:r>
              <a:rPr lang="en-US" sz="1400" dirty="0" smtClean="0"/>
              <a:t>We </a:t>
            </a:r>
            <a:r>
              <a:rPr lang="en-US" sz="1400" dirty="0"/>
              <a:t>also expect that HUD will provide technical assistance training for reallocating resources for TH programs that plan to move to a permanent housing model.  Sign up for the list serve on the HUD HRE website for upcoming training opportunities and materials as well as FAQ’s provided by HUD.</a:t>
            </a:r>
          </a:p>
        </p:txBody>
      </p:sp>
      <p:sp>
        <p:nvSpPr>
          <p:cNvPr id="4" name="Slide Number Placeholder 3"/>
          <p:cNvSpPr>
            <a:spLocks noGrp="1"/>
          </p:cNvSpPr>
          <p:nvPr>
            <p:ph type="sldNum" sz="quarter" idx="10"/>
          </p:nvPr>
        </p:nvSpPr>
        <p:spPr/>
        <p:txBody>
          <a:bodyPr/>
          <a:lstStyle/>
          <a:p>
            <a:fld id="{24A5E2C4-CC3A-41A0-B7E8-7E43165BACD3}" type="slidenum">
              <a:rPr lang="en-US" smtClean="0"/>
              <a:t>31</a:t>
            </a:fld>
            <a:endParaRPr lang="en-US" dirty="0"/>
          </a:p>
        </p:txBody>
      </p:sp>
    </p:spTree>
    <p:extLst>
      <p:ext uri="{BB962C8B-B14F-4D97-AF65-F5344CB8AC3E}">
        <p14:creationId xmlns:p14="http://schemas.microsoft.com/office/powerpoint/2010/main" val="2473650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09">
              <a:defRPr/>
            </a:pPr>
            <a:r>
              <a:rPr lang="en-US" sz="1400" dirty="0"/>
              <a:t>Now we have time for some questions. I will turn this back over to Norm who will take your questions. I know we shared a lot of information today, and I also want you to know that this takes time and energy to begin the process of retooling.  In many ways, shifting your TH to an RRH model isn’t as much a complete change of an intervention as much as it is a shift in the way we target and deliver services.</a:t>
            </a:r>
          </a:p>
          <a:p>
            <a:endParaRPr lang="en-US" sz="1400" dirty="0"/>
          </a:p>
        </p:txBody>
      </p:sp>
      <p:sp>
        <p:nvSpPr>
          <p:cNvPr id="4" name="Slide Number Placeholder 3"/>
          <p:cNvSpPr>
            <a:spLocks noGrp="1"/>
          </p:cNvSpPr>
          <p:nvPr>
            <p:ph type="sldNum" sz="quarter" idx="10"/>
          </p:nvPr>
        </p:nvSpPr>
        <p:spPr/>
        <p:txBody>
          <a:bodyPr/>
          <a:lstStyle/>
          <a:p>
            <a:fld id="{24A5E2C4-CC3A-41A0-B7E8-7E43165BACD3}" type="slidenum">
              <a:rPr lang="en-US" smtClean="0"/>
              <a:t>32</a:t>
            </a:fld>
            <a:endParaRPr lang="en-US" dirty="0"/>
          </a:p>
        </p:txBody>
      </p:sp>
    </p:spTree>
    <p:extLst>
      <p:ext uri="{BB962C8B-B14F-4D97-AF65-F5344CB8AC3E}">
        <p14:creationId xmlns:p14="http://schemas.microsoft.com/office/powerpoint/2010/main" val="783808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Its great to be with all of you today to share information on options</a:t>
            </a:r>
            <a:r>
              <a:rPr lang="en-US" sz="1400" baseline="0" dirty="0" smtClean="0"/>
              <a:t> for retooling your TH programs.</a:t>
            </a:r>
          </a:p>
          <a:p>
            <a:endParaRPr lang="en-US" sz="1400" baseline="0" dirty="0" smtClean="0"/>
          </a:p>
          <a:p>
            <a:r>
              <a:rPr lang="en-US" sz="1400" dirty="0" smtClean="0"/>
              <a:t>We </a:t>
            </a:r>
            <a:r>
              <a:rPr lang="en-US" sz="1400" dirty="0"/>
              <a:t>are aware that folks are at different </a:t>
            </a:r>
            <a:r>
              <a:rPr lang="en-US" sz="1400" dirty="0" smtClean="0"/>
              <a:t>points </a:t>
            </a:r>
            <a:r>
              <a:rPr lang="en-US" sz="1400" dirty="0"/>
              <a:t>in the process of </a:t>
            </a:r>
            <a:r>
              <a:rPr lang="en-US" sz="1400" dirty="0" smtClean="0"/>
              <a:t>retooling </a:t>
            </a:r>
            <a:r>
              <a:rPr lang="en-US" sz="1400" dirty="0"/>
              <a:t>transitional housing to a </a:t>
            </a:r>
            <a:r>
              <a:rPr lang="en-US" sz="1400" dirty="0" smtClean="0"/>
              <a:t>new model</a:t>
            </a:r>
            <a:r>
              <a:rPr lang="en-US" sz="1400" dirty="0"/>
              <a:t>.  Some of you are just </a:t>
            </a:r>
            <a:r>
              <a:rPr lang="en-US" sz="1400" dirty="0" smtClean="0"/>
              <a:t>beginning</a:t>
            </a:r>
            <a:r>
              <a:rPr lang="en-US" sz="1400" baseline="0" dirty="0" smtClean="0"/>
              <a:t> </a:t>
            </a:r>
            <a:r>
              <a:rPr lang="en-US" sz="1400" dirty="0" smtClean="0"/>
              <a:t>to </a:t>
            </a:r>
            <a:r>
              <a:rPr lang="en-US" sz="1400" dirty="0"/>
              <a:t>think </a:t>
            </a:r>
            <a:r>
              <a:rPr lang="en-US" sz="1400" dirty="0" smtClean="0"/>
              <a:t>about retooling, and </a:t>
            </a:r>
            <a:r>
              <a:rPr lang="en-US" sz="1400" dirty="0"/>
              <a:t>are looking for some additional </a:t>
            </a:r>
            <a:r>
              <a:rPr lang="en-US" sz="1400" dirty="0" smtClean="0"/>
              <a:t>information; </a:t>
            </a:r>
            <a:r>
              <a:rPr lang="en-US" sz="1400" dirty="0"/>
              <a:t>some of you are ready to do something, </a:t>
            </a:r>
            <a:r>
              <a:rPr lang="en-US" sz="1400" dirty="0" smtClean="0"/>
              <a:t>but are </a:t>
            </a:r>
            <a:r>
              <a:rPr lang="en-US" sz="1400" dirty="0"/>
              <a:t>not sure where to </a:t>
            </a:r>
            <a:r>
              <a:rPr lang="en-US" sz="1400" dirty="0" smtClean="0"/>
              <a:t>start; </a:t>
            </a:r>
            <a:r>
              <a:rPr lang="en-US" sz="1400" dirty="0"/>
              <a:t>and a number of you have already started the process and are looking for some additional direction and assistance in the details.</a:t>
            </a:r>
          </a:p>
          <a:p>
            <a:endParaRPr lang="en-US" sz="1400" dirty="0"/>
          </a:p>
          <a:p>
            <a:r>
              <a:rPr lang="en-US" sz="1400" dirty="0" smtClean="0"/>
              <a:t>Our goal today</a:t>
            </a:r>
            <a:r>
              <a:rPr lang="en-US" sz="1400" baseline="0" dirty="0" smtClean="0"/>
              <a:t> is to provide </a:t>
            </a:r>
            <a:r>
              <a:rPr lang="en-US" sz="1400" dirty="0" smtClean="0"/>
              <a:t>information </a:t>
            </a:r>
            <a:r>
              <a:rPr lang="en-US" sz="1400" dirty="0"/>
              <a:t>on this webinar that will address </a:t>
            </a:r>
            <a:r>
              <a:rPr lang="en-US" sz="1400" dirty="0" smtClean="0"/>
              <a:t>these</a:t>
            </a:r>
            <a:r>
              <a:rPr lang="en-US" sz="1400" baseline="0" dirty="0" smtClean="0"/>
              <a:t> different </a:t>
            </a:r>
            <a:r>
              <a:rPr lang="en-US" sz="1400" dirty="0" smtClean="0"/>
              <a:t>levels </a:t>
            </a:r>
            <a:r>
              <a:rPr lang="en-US" sz="1400" dirty="0"/>
              <a:t>of interest in retooling your program. </a:t>
            </a:r>
          </a:p>
        </p:txBody>
      </p:sp>
      <p:sp>
        <p:nvSpPr>
          <p:cNvPr id="4" name="Slide Number Placeholder 3"/>
          <p:cNvSpPr>
            <a:spLocks noGrp="1"/>
          </p:cNvSpPr>
          <p:nvPr>
            <p:ph type="sldNum" sz="quarter" idx="10"/>
          </p:nvPr>
        </p:nvSpPr>
        <p:spPr/>
        <p:txBody>
          <a:bodyPr/>
          <a:lstStyle/>
          <a:p>
            <a:fld id="{24A5E2C4-CC3A-41A0-B7E8-7E43165BACD3}" type="slidenum">
              <a:rPr lang="en-US" smtClean="0"/>
              <a:t>4</a:t>
            </a:fld>
            <a:endParaRPr lang="en-US" dirty="0"/>
          </a:p>
        </p:txBody>
      </p:sp>
    </p:spTree>
    <p:extLst>
      <p:ext uri="{BB962C8B-B14F-4D97-AF65-F5344CB8AC3E}">
        <p14:creationId xmlns:p14="http://schemas.microsoft.com/office/powerpoint/2010/main" val="116977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 want to start out by </a:t>
            </a:r>
            <a:r>
              <a:rPr lang="en-US" sz="1400" dirty="0" smtClean="0"/>
              <a:t>sharing</a:t>
            </a:r>
            <a:r>
              <a:rPr lang="en-US" sz="1400" baseline="0" dirty="0" smtClean="0"/>
              <a:t> w</a:t>
            </a:r>
            <a:r>
              <a:rPr lang="en-US" sz="1400" dirty="0" smtClean="0"/>
              <a:t>hat </a:t>
            </a:r>
            <a:r>
              <a:rPr lang="en-US" sz="1400" dirty="0"/>
              <a:t>we </a:t>
            </a:r>
            <a:r>
              <a:rPr lang="en-US" sz="1400" dirty="0" smtClean="0"/>
              <a:t>are know</a:t>
            </a:r>
            <a:r>
              <a:rPr lang="en-US" sz="1400" baseline="0" dirty="0" smtClean="0"/>
              <a:t> a</a:t>
            </a:r>
            <a:r>
              <a:rPr lang="en-US" sz="1400" dirty="0" smtClean="0"/>
              <a:t>bout </a:t>
            </a:r>
            <a:r>
              <a:rPr lang="en-US" sz="1400" dirty="0"/>
              <a:t>retooling transitional housing models. At the Alliance, we are hearing from providers who have successfully retooled their programs with significant results including increased exits to permanent </a:t>
            </a:r>
            <a:r>
              <a:rPr lang="en-US" sz="1400" dirty="0" smtClean="0"/>
              <a:t>housing and </a:t>
            </a:r>
            <a:r>
              <a:rPr lang="en-US" sz="1400" dirty="0"/>
              <a:t>shortened lengths of stay which significantly increases their capacity to serve more families.</a:t>
            </a:r>
          </a:p>
          <a:p>
            <a:endParaRPr lang="en-US" sz="1400" dirty="0"/>
          </a:p>
          <a:p>
            <a:r>
              <a:rPr lang="en-US" sz="1400" dirty="0"/>
              <a:t>As we have conducted our Performance Improvement Clinics in various communities across the country, we have used local data to do cost comparisons for permanent housing exits from different systems.  This data has helped communities begin the process of repurposing transitional housing resources to more efficient </a:t>
            </a:r>
            <a:r>
              <a:rPr lang="en-US" sz="1400" dirty="0" smtClean="0"/>
              <a:t>and effective strategies</a:t>
            </a:r>
            <a:r>
              <a:rPr lang="en-US" sz="1400" dirty="0"/>
              <a:t>.</a:t>
            </a:r>
          </a:p>
          <a:p>
            <a:endParaRPr lang="en-US" sz="1400" dirty="0"/>
          </a:p>
          <a:p>
            <a:r>
              <a:rPr lang="en-US" sz="1400" dirty="0"/>
              <a:t>And we continue to get requests from communities looking for ways to make the most effective use of their resources, particularly their transitional housing resources.  As a result the Alliance is creating a toolkit to help providers.</a:t>
            </a:r>
          </a:p>
        </p:txBody>
      </p:sp>
      <p:sp>
        <p:nvSpPr>
          <p:cNvPr id="4" name="Slide Number Placeholder 3"/>
          <p:cNvSpPr>
            <a:spLocks noGrp="1"/>
          </p:cNvSpPr>
          <p:nvPr>
            <p:ph type="sldNum" sz="quarter" idx="10"/>
          </p:nvPr>
        </p:nvSpPr>
        <p:spPr/>
        <p:txBody>
          <a:bodyPr/>
          <a:lstStyle/>
          <a:p>
            <a:fld id="{24A5E2C4-CC3A-41A0-B7E8-7E43165BACD3}" type="slidenum">
              <a:rPr lang="en-US" smtClean="0"/>
              <a:t>5</a:t>
            </a:fld>
            <a:endParaRPr lang="en-US" dirty="0"/>
          </a:p>
        </p:txBody>
      </p:sp>
    </p:spTree>
    <p:extLst>
      <p:ext uri="{BB962C8B-B14F-4D97-AF65-F5344CB8AC3E}">
        <p14:creationId xmlns:p14="http://schemas.microsoft.com/office/powerpoint/2010/main" val="1973446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also have learned a lot about transitional housing lengths of stays and outcomes.  What we have found is that transitional housing stays range from community to community.  Some programs have shorter stays allowing them to serve more households in more cost effective ways, while other programs have as much as two year stays, which can create a backlog in the homeless </a:t>
            </a:r>
            <a:r>
              <a:rPr lang="en-US" sz="1400" dirty="0" smtClean="0"/>
              <a:t>system, since households stay</a:t>
            </a:r>
            <a:r>
              <a:rPr lang="en-US" sz="1400" baseline="0" dirty="0" smtClean="0"/>
              <a:t> in the system longer</a:t>
            </a:r>
            <a:r>
              <a:rPr lang="en-US" sz="1400" dirty="0" smtClean="0"/>
              <a:t> </a:t>
            </a:r>
            <a:r>
              <a:rPr lang="en-US" sz="1400" dirty="0"/>
              <a:t>and cost significantly more </a:t>
            </a:r>
            <a:r>
              <a:rPr lang="en-US" sz="1400" dirty="0" smtClean="0"/>
              <a:t>than shorter stays.</a:t>
            </a:r>
            <a:endParaRPr lang="en-US" sz="1400" dirty="0"/>
          </a:p>
          <a:p>
            <a:endParaRPr lang="en-US" sz="1400" dirty="0"/>
          </a:p>
          <a:p>
            <a:r>
              <a:rPr lang="en-US" sz="1400" dirty="0"/>
              <a:t>In many communities, people enter transitional housing from other programs either ES or another TH program, adding to the length of stay.</a:t>
            </a:r>
          </a:p>
          <a:p>
            <a:endParaRPr lang="en-US" sz="1400" dirty="0"/>
          </a:p>
          <a:p>
            <a:r>
              <a:rPr lang="en-US" sz="1400" dirty="0"/>
              <a:t>And across the country, about one-third of transitional housing participants leave programs for something other than permanent housing.</a:t>
            </a:r>
          </a:p>
        </p:txBody>
      </p:sp>
      <p:sp>
        <p:nvSpPr>
          <p:cNvPr id="4" name="Slide Number Placeholder 3"/>
          <p:cNvSpPr>
            <a:spLocks noGrp="1"/>
          </p:cNvSpPr>
          <p:nvPr>
            <p:ph type="sldNum" sz="quarter" idx="10"/>
          </p:nvPr>
        </p:nvSpPr>
        <p:spPr/>
        <p:txBody>
          <a:bodyPr/>
          <a:lstStyle/>
          <a:p>
            <a:fld id="{24A5E2C4-CC3A-41A0-B7E8-7E43165BACD3}" type="slidenum">
              <a:rPr lang="en-US" smtClean="0"/>
              <a:t>6</a:t>
            </a:fld>
            <a:endParaRPr lang="en-US" dirty="0"/>
          </a:p>
        </p:txBody>
      </p:sp>
    </p:spTree>
    <p:extLst>
      <p:ext uri="{BB962C8B-B14F-4D97-AF65-F5344CB8AC3E}">
        <p14:creationId xmlns:p14="http://schemas.microsoft.com/office/powerpoint/2010/main" val="725141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78"/>
            <a:r>
              <a:rPr lang="en-US" sz="1400" dirty="0"/>
              <a:t>As I mentioned before, we have been collecting data from a number of communities where we have conducted our Performance Improvement Clinics.  In the next 3 slides, I want to share some of the this data.  This first slide shows aggregate data for families exiting different systems for permanent housing in 14 communities across the country.  We used data from communities that had good data on all of their providers in their system.  In addition, these communities represent </a:t>
            </a:r>
            <a:r>
              <a:rPr lang="en-US" sz="1400" dirty="0" smtClean="0"/>
              <a:t>a </a:t>
            </a:r>
            <a:r>
              <a:rPr lang="en-US" sz="1400" dirty="0"/>
              <a:t>variety of geographic areas including high housing cost urban areas, rural areas, balance of states and both large and small continuums.  We have a similar data slide for TH programs for singles that similarly shows better PH exits for RRH.</a:t>
            </a:r>
          </a:p>
          <a:p>
            <a:endParaRPr lang="en-US" dirty="0"/>
          </a:p>
        </p:txBody>
      </p:sp>
      <p:sp>
        <p:nvSpPr>
          <p:cNvPr id="4" name="Slide Number Placeholder 3"/>
          <p:cNvSpPr>
            <a:spLocks noGrp="1"/>
          </p:cNvSpPr>
          <p:nvPr>
            <p:ph type="sldNum" sz="quarter" idx="10"/>
          </p:nvPr>
        </p:nvSpPr>
        <p:spPr/>
        <p:txBody>
          <a:bodyPr/>
          <a:lstStyle/>
          <a:p>
            <a:fld id="{24A5E2C4-CC3A-41A0-B7E8-7E43165BACD3}" type="slidenum">
              <a:rPr lang="en-US" smtClean="0"/>
              <a:t>7</a:t>
            </a:fld>
            <a:endParaRPr lang="en-US" dirty="0"/>
          </a:p>
        </p:txBody>
      </p:sp>
    </p:spTree>
    <p:extLst>
      <p:ext uri="{BB962C8B-B14F-4D97-AF65-F5344CB8AC3E}">
        <p14:creationId xmlns:p14="http://schemas.microsoft.com/office/powerpoint/2010/main" val="21867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shows</a:t>
            </a:r>
            <a:r>
              <a:rPr lang="en-US" baseline="0" dirty="0" smtClean="0"/>
              <a:t> the data on single adults exiting to PH options.  Again, as you can see, in all the communities, RRH has significantly higher results.</a:t>
            </a:r>
            <a:endParaRPr lang="en-US" dirty="0"/>
          </a:p>
        </p:txBody>
      </p:sp>
      <p:sp>
        <p:nvSpPr>
          <p:cNvPr id="4" name="Slide Number Placeholder 3"/>
          <p:cNvSpPr>
            <a:spLocks noGrp="1"/>
          </p:cNvSpPr>
          <p:nvPr>
            <p:ph type="sldNum" sz="quarter" idx="10"/>
          </p:nvPr>
        </p:nvSpPr>
        <p:spPr/>
        <p:txBody>
          <a:bodyPr/>
          <a:lstStyle/>
          <a:p>
            <a:fld id="{24A5E2C4-CC3A-41A0-B7E8-7E43165BACD3}" type="slidenum">
              <a:rPr lang="en-US" smtClean="0"/>
              <a:t>8</a:t>
            </a:fld>
            <a:endParaRPr lang="en-US" dirty="0"/>
          </a:p>
        </p:txBody>
      </p:sp>
    </p:spTree>
    <p:extLst>
      <p:ext uri="{BB962C8B-B14F-4D97-AF65-F5344CB8AC3E}">
        <p14:creationId xmlns:p14="http://schemas.microsoft.com/office/powerpoint/2010/main" val="127616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slide contains aggregate data from 7 different communities on the rates of returns to homelessness within 12 months of exiting programs to permanent housing from each of the systems in the community. While the graphs on the left report on singles, and the graphs on the right reports on families.  </a:t>
            </a:r>
          </a:p>
          <a:p>
            <a:endParaRPr lang="en-US" sz="1400" dirty="0"/>
          </a:p>
          <a:p>
            <a:r>
              <a:rPr lang="en-US" sz="1400" dirty="0"/>
              <a:t>For singles, the data shows a slightly higher rate of recidivism back into the shelter system for single exiting to permanent housing through RRH versus Transitional Housing; (remember however that significantly  more persons exited to PH under </a:t>
            </a:r>
            <a:r>
              <a:rPr lang="en-US" sz="1400" dirty="0" smtClean="0"/>
              <a:t>the</a:t>
            </a:r>
            <a:r>
              <a:rPr lang="en-US" sz="1400" baseline="0" dirty="0" smtClean="0"/>
              <a:t> RRH </a:t>
            </a:r>
            <a:r>
              <a:rPr lang="en-US" sz="1400" dirty="0" smtClean="0"/>
              <a:t>model </a:t>
            </a:r>
            <a:r>
              <a:rPr lang="en-US" sz="1400" dirty="0"/>
              <a:t>than TH)  </a:t>
            </a:r>
            <a:r>
              <a:rPr lang="en-US" sz="1400" dirty="0" smtClean="0"/>
              <a:t>However</a:t>
            </a:r>
            <a:r>
              <a:rPr lang="en-US" sz="1400" dirty="0"/>
              <a:t>, for families, the data consistently shows an even lower rate of </a:t>
            </a:r>
            <a:r>
              <a:rPr lang="en-US" sz="1400" dirty="0" smtClean="0"/>
              <a:t>recidivism. </a:t>
            </a:r>
            <a:endParaRPr lang="en-US" sz="1400" dirty="0"/>
          </a:p>
          <a:p>
            <a:endParaRPr lang="en-US" dirty="0"/>
          </a:p>
        </p:txBody>
      </p:sp>
      <p:sp>
        <p:nvSpPr>
          <p:cNvPr id="4" name="Slide Number Placeholder 3"/>
          <p:cNvSpPr>
            <a:spLocks noGrp="1"/>
          </p:cNvSpPr>
          <p:nvPr>
            <p:ph type="sldNum" sz="quarter" idx="10"/>
          </p:nvPr>
        </p:nvSpPr>
        <p:spPr/>
        <p:txBody>
          <a:bodyPr/>
          <a:lstStyle/>
          <a:p>
            <a:fld id="{24A5E2C4-CC3A-41A0-B7E8-7E43165BACD3}" type="slidenum">
              <a:rPr lang="en-US" smtClean="0"/>
              <a:t>9</a:t>
            </a:fld>
            <a:endParaRPr lang="en-US" dirty="0"/>
          </a:p>
        </p:txBody>
      </p:sp>
    </p:spTree>
    <p:extLst>
      <p:ext uri="{BB962C8B-B14F-4D97-AF65-F5344CB8AC3E}">
        <p14:creationId xmlns:p14="http://schemas.microsoft.com/office/powerpoint/2010/main" val="2405950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6"/>
            <a:ext cx="6400354" cy="1752451"/>
          </a:xfrm>
        </p:spPr>
        <p:txBody>
          <a:bodyPr/>
          <a:lstStyle>
            <a:lvl1pPr marL="0" indent="0" algn="ctr">
              <a:buNone/>
              <a:defRPr/>
            </a:lvl1pPr>
            <a:lvl2pPr marL="321308" indent="0" algn="ctr">
              <a:buNone/>
              <a:defRPr/>
            </a:lvl2pPr>
            <a:lvl3pPr marL="642618" indent="0" algn="ctr">
              <a:buNone/>
              <a:defRPr/>
            </a:lvl3pPr>
            <a:lvl4pPr marL="963925" indent="0" algn="ctr">
              <a:buNone/>
              <a:defRPr/>
            </a:lvl4pPr>
            <a:lvl5pPr marL="1285237" indent="0" algn="ctr">
              <a:buNone/>
              <a:defRPr/>
            </a:lvl5pPr>
            <a:lvl6pPr marL="1606546" indent="0" algn="ctr">
              <a:buNone/>
              <a:defRPr/>
            </a:lvl6pPr>
            <a:lvl7pPr marL="1927855" indent="0" algn="ctr">
              <a:buNone/>
              <a:defRPr/>
            </a:lvl7pPr>
            <a:lvl8pPr marL="2249166" indent="0" algn="ctr">
              <a:buNone/>
              <a:defRPr/>
            </a:lvl8pPr>
            <a:lvl9pPr marL="257047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02325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5454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8"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885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88" indent="0" algn="ctr">
              <a:buNone/>
              <a:defRPr>
                <a:solidFill>
                  <a:schemeClr val="tx1">
                    <a:tint val="75000"/>
                  </a:schemeClr>
                </a:solidFill>
              </a:defRPr>
            </a:lvl2pPr>
            <a:lvl3pPr marL="913977" indent="0" algn="ctr">
              <a:buNone/>
              <a:defRPr>
                <a:solidFill>
                  <a:schemeClr val="tx1">
                    <a:tint val="75000"/>
                  </a:schemeClr>
                </a:solidFill>
              </a:defRPr>
            </a:lvl3pPr>
            <a:lvl4pPr marL="1370970" indent="0" algn="ctr">
              <a:buNone/>
              <a:defRPr>
                <a:solidFill>
                  <a:schemeClr val="tx1">
                    <a:tint val="75000"/>
                  </a:schemeClr>
                </a:solidFill>
              </a:defRPr>
            </a:lvl4pPr>
            <a:lvl5pPr marL="1827959" indent="0" algn="ctr">
              <a:buNone/>
              <a:defRPr>
                <a:solidFill>
                  <a:schemeClr val="tx1">
                    <a:tint val="75000"/>
                  </a:schemeClr>
                </a:solidFill>
              </a:defRPr>
            </a:lvl5pPr>
            <a:lvl6pPr marL="2284947" indent="0" algn="ctr">
              <a:buNone/>
              <a:defRPr>
                <a:solidFill>
                  <a:schemeClr val="tx1">
                    <a:tint val="75000"/>
                  </a:schemeClr>
                </a:solidFill>
              </a:defRPr>
            </a:lvl6pPr>
            <a:lvl7pPr marL="2741939" indent="0" algn="ctr">
              <a:buNone/>
              <a:defRPr>
                <a:solidFill>
                  <a:schemeClr val="tx1">
                    <a:tint val="75000"/>
                  </a:schemeClr>
                </a:solidFill>
              </a:defRPr>
            </a:lvl7pPr>
            <a:lvl8pPr marL="3198924" indent="0" algn="ctr">
              <a:buNone/>
              <a:defRPr>
                <a:solidFill>
                  <a:schemeClr val="tx1">
                    <a:tint val="75000"/>
                  </a:schemeClr>
                </a:solidFill>
              </a:defRPr>
            </a:lvl8pPr>
            <a:lvl9pPr marL="36559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7314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3526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6988" indent="0">
              <a:buNone/>
              <a:defRPr sz="1800">
                <a:solidFill>
                  <a:schemeClr val="tx1">
                    <a:tint val="75000"/>
                  </a:schemeClr>
                </a:solidFill>
              </a:defRPr>
            </a:lvl2pPr>
            <a:lvl3pPr marL="913977" indent="0">
              <a:buNone/>
              <a:defRPr sz="1600">
                <a:solidFill>
                  <a:schemeClr val="tx1">
                    <a:tint val="75000"/>
                  </a:schemeClr>
                </a:solidFill>
              </a:defRPr>
            </a:lvl3pPr>
            <a:lvl4pPr marL="1370970" indent="0">
              <a:buNone/>
              <a:defRPr sz="1400">
                <a:solidFill>
                  <a:schemeClr val="tx1">
                    <a:tint val="75000"/>
                  </a:schemeClr>
                </a:solidFill>
              </a:defRPr>
            </a:lvl4pPr>
            <a:lvl5pPr marL="1827959" indent="0">
              <a:buNone/>
              <a:defRPr sz="1400">
                <a:solidFill>
                  <a:schemeClr val="tx1">
                    <a:tint val="75000"/>
                  </a:schemeClr>
                </a:solidFill>
              </a:defRPr>
            </a:lvl5pPr>
            <a:lvl6pPr marL="2284947" indent="0">
              <a:buNone/>
              <a:defRPr sz="1400">
                <a:solidFill>
                  <a:schemeClr val="tx1">
                    <a:tint val="75000"/>
                  </a:schemeClr>
                </a:solidFill>
              </a:defRPr>
            </a:lvl6pPr>
            <a:lvl7pPr marL="2741939" indent="0">
              <a:buNone/>
              <a:defRPr sz="1400">
                <a:solidFill>
                  <a:schemeClr val="tx1">
                    <a:tint val="75000"/>
                  </a:schemeClr>
                </a:solidFill>
              </a:defRPr>
            </a:lvl7pPr>
            <a:lvl8pPr marL="3198924" indent="0">
              <a:buNone/>
              <a:defRPr sz="1400">
                <a:solidFill>
                  <a:schemeClr val="tx1">
                    <a:tint val="75000"/>
                  </a:schemeClr>
                </a:solidFill>
              </a:defRPr>
            </a:lvl8pPr>
            <a:lvl9pPr marL="36559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567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3055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88" indent="0">
              <a:buNone/>
              <a:defRPr sz="2000" b="1"/>
            </a:lvl2pPr>
            <a:lvl3pPr marL="913977" indent="0">
              <a:buNone/>
              <a:defRPr sz="1800" b="1"/>
            </a:lvl3pPr>
            <a:lvl4pPr marL="1370970" indent="0">
              <a:buNone/>
              <a:defRPr sz="1600" b="1"/>
            </a:lvl4pPr>
            <a:lvl5pPr marL="1827959" indent="0">
              <a:buNone/>
              <a:defRPr sz="1600" b="1"/>
            </a:lvl5pPr>
            <a:lvl6pPr marL="2284947" indent="0">
              <a:buNone/>
              <a:defRPr sz="1600" b="1"/>
            </a:lvl6pPr>
            <a:lvl7pPr marL="2741939" indent="0">
              <a:buNone/>
              <a:defRPr sz="1600" b="1"/>
            </a:lvl7pPr>
            <a:lvl8pPr marL="3198924" indent="0">
              <a:buNone/>
              <a:defRPr sz="1600" b="1"/>
            </a:lvl8pPr>
            <a:lvl9pPr marL="36559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988" indent="0">
              <a:buNone/>
              <a:defRPr sz="2000" b="1"/>
            </a:lvl2pPr>
            <a:lvl3pPr marL="913977" indent="0">
              <a:buNone/>
              <a:defRPr sz="1800" b="1"/>
            </a:lvl3pPr>
            <a:lvl4pPr marL="1370970" indent="0">
              <a:buNone/>
              <a:defRPr sz="1600" b="1"/>
            </a:lvl4pPr>
            <a:lvl5pPr marL="1827959" indent="0">
              <a:buNone/>
              <a:defRPr sz="1600" b="1"/>
            </a:lvl5pPr>
            <a:lvl6pPr marL="2284947" indent="0">
              <a:buNone/>
              <a:defRPr sz="1600" b="1"/>
            </a:lvl6pPr>
            <a:lvl7pPr marL="2741939" indent="0">
              <a:buNone/>
              <a:defRPr sz="1600" b="1"/>
            </a:lvl7pPr>
            <a:lvl8pPr marL="3198924" indent="0">
              <a:buNone/>
              <a:defRPr sz="1600" b="1"/>
            </a:lvl8pPr>
            <a:lvl9pPr marL="36559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842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545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163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88" indent="0">
              <a:buNone/>
              <a:defRPr sz="1200"/>
            </a:lvl2pPr>
            <a:lvl3pPr marL="913977" indent="0">
              <a:buNone/>
              <a:defRPr sz="1000"/>
            </a:lvl3pPr>
            <a:lvl4pPr marL="1370970" indent="0">
              <a:buNone/>
              <a:defRPr sz="900"/>
            </a:lvl4pPr>
            <a:lvl5pPr marL="1827959" indent="0">
              <a:buNone/>
              <a:defRPr sz="900"/>
            </a:lvl5pPr>
            <a:lvl6pPr marL="2284947" indent="0">
              <a:buNone/>
              <a:defRPr sz="900"/>
            </a:lvl6pPr>
            <a:lvl7pPr marL="2741939" indent="0">
              <a:buNone/>
              <a:defRPr sz="900"/>
            </a:lvl7pPr>
            <a:lvl8pPr marL="3198924" indent="0">
              <a:buNone/>
              <a:defRPr sz="900"/>
            </a:lvl8pPr>
            <a:lvl9pPr marL="36559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996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3841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8" indent="0">
              <a:buNone/>
              <a:defRPr sz="2800"/>
            </a:lvl2pPr>
            <a:lvl3pPr marL="913977" indent="0">
              <a:buNone/>
              <a:defRPr sz="2400"/>
            </a:lvl3pPr>
            <a:lvl4pPr marL="1370970" indent="0">
              <a:buNone/>
              <a:defRPr sz="2000"/>
            </a:lvl4pPr>
            <a:lvl5pPr marL="1827959" indent="0">
              <a:buNone/>
              <a:defRPr sz="2000"/>
            </a:lvl5pPr>
            <a:lvl6pPr marL="2284947" indent="0">
              <a:buNone/>
              <a:defRPr sz="2000"/>
            </a:lvl6pPr>
            <a:lvl7pPr marL="2741939" indent="0">
              <a:buNone/>
              <a:defRPr sz="2000"/>
            </a:lvl7pPr>
            <a:lvl8pPr marL="3198924" indent="0">
              <a:buNone/>
              <a:defRPr sz="2000"/>
            </a:lvl8pPr>
            <a:lvl9pPr marL="3655917"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88" indent="0">
              <a:buNone/>
              <a:defRPr sz="1200"/>
            </a:lvl2pPr>
            <a:lvl3pPr marL="913977" indent="0">
              <a:buNone/>
              <a:defRPr sz="1000"/>
            </a:lvl3pPr>
            <a:lvl4pPr marL="1370970" indent="0">
              <a:buNone/>
              <a:defRPr sz="900"/>
            </a:lvl4pPr>
            <a:lvl5pPr marL="1827959" indent="0">
              <a:buNone/>
              <a:defRPr sz="900"/>
            </a:lvl5pPr>
            <a:lvl6pPr marL="2284947" indent="0">
              <a:buNone/>
              <a:defRPr sz="900"/>
            </a:lvl6pPr>
            <a:lvl7pPr marL="2741939" indent="0">
              <a:buNone/>
              <a:defRPr sz="900"/>
            </a:lvl7pPr>
            <a:lvl8pPr marL="3198924" indent="0">
              <a:buNone/>
              <a:defRPr sz="900"/>
            </a:lvl8pPr>
            <a:lvl9pPr marL="36559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7123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058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3515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88" indent="0" algn="ctr">
              <a:buNone/>
              <a:defRPr>
                <a:solidFill>
                  <a:schemeClr val="tx1">
                    <a:tint val="75000"/>
                  </a:schemeClr>
                </a:solidFill>
              </a:defRPr>
            </a:lvl2pPr>
            <a:lvl3pPr marL="913977" indent="0" algn="ctr">
              <a:buNone/>
              <a:defRPr>
                <a:solidFill>
                  <a:schemeClr val="tx1">
                    <a:tint val="75000"/>
                  </a:schemeClr>
                </a:solidFill>
              </a:defRPr>
            </a:lvl3pPr>
            <a:lvl4pPr marL="1370970" indent="0" algn="ctr">
              <a:buNone/>
              <a:defRPr>
                <a:solidFill>
                  <a:schemeClr val="tx1">
                    <a:tint val="75000"/>
                  </a:schemeClr>
                </a:solidFill>
              </a:defRPr>
            </a:lvl4pPr>
            <a:lvl5pPr marL="1827959" indent="0" algn="ctr">
              <a:buNone/>
              <a:defRPr>
                <a:solidFill>
                  <a:schemeClr val="tx1">
                    <a:tint val="75000"/>
                  </a:schemeClr>
                </a:solidFill>
              </a:defRPr>
            </a:lvl5pPr>
            <a:lvl6pPr marL="2284947" indent="0" algn="ctr">
              <a:buNone/>
              <a:defRPr>
                <a:solidFill>
                  <a:schemeClr val="tx1">
                    <a:tint val="75000"/>
                  </a:schemeClr>
                </a:solidFill>
              </a:defRPr>
            </a:lvl6pPr>
            <a:lvl7pPr marL="2741939" indent="0" algn="ctr">
              <a:buNone/>
              <a:defRPr>
                <a:solidFill>
                  <a:schemeClr val="tx1">
                    <a:tint val="75000"/>
                  </a:schemeClr>
                </a:solidFill>
              </a:defRPr>
            </a:lvl7pPr>
            <a:lvl8pPr marL="3198924" indent="0" algn="ctr">
              <a:buNone/>
              <a:defRPr>
                <a:solidFill>
                  <a:schemeClr val="tx1">
                    <a:tint val="75000"/>
                  </a:schemeClr>
                </a:solidFill>
              </a:defRPr>
            </a:lvl8pPr>
            <a:lvl9pPr marL="36559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6038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9843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6988" indent="0">
              <a:buNone/>
              <a:defRPr sz="1800">
                <a:solidFill>
                  <a:schemeClr val="tx1">
                    <a:tint val="75000"/>
                  </a:schemeClr>
                </a:solidFill>
              </a:defRPr>
            </a:lvl2pPr>
            <a:lvl3pPr marL="913977" indent="0">
              <a:buNone/>
              <a:defRPr sz="1600">
                <a:solidFill>
                  <a:schemeClr val="tx1">
                    <a:tint val="75000"/>
                  </a:schemeClr>
                </a:solidFill>
              </a:defRPr>
            </a:lvl3pPr>
            <a:lvl4pPr marL="1370970" indent="0">
              <a:buNone/>
              <a:defRPr sz="1400">
                <a:solidFill>
                  <a:schemeClr val="tx1">
                    <a:tint val="75000"/>
                  </a:schemeClr>
                </a:solidFill>
              </a:defRPr>
            </a:lvl4pPr>
            <a:lvl5pPr marL="1827959" indent="0">
              <a:buNone/>
              <a:defRPr sz="1400">
                <a:solidFill>
                  <a:schemeClr val="tx1">
                    <a:tint val="75000"/>
                  </a:schemeClr>
                </a:solidFill>
              </a:defRPr>
            </a:lvl5pPr>
            <a:lvl6pPr marL="2284947" indent="0">
              <a:buNone/>
              <a:defRPr sz="1400">
                <a:solidFill>
                  <a:schemeClr val="tx1">
                    <a:tint val="75000"/>
                  </a:schemeClr>
                </a:solidFill>
              </a:defRPr>
            </a:lvl6pPr>
            <a:lvl7pPr marL="2741939" indent="0">
              <a:buNone/>
              <a:defRPr sz="1400">
                <a:solidFill>
                  <a:schemeClr val="tx1">
                    <a:tint val="75000"/>
                  </a:schemeClr>
                </a:solidFill>
              </a:defRPr>
            </a:lvl7pPr>
            <a:lvl8pPr marL="3198924" indent="0">
              <a:buNone/>
              <a:defRPr sz="1400">
                <a:solidFill>
                  <a:schemeClr val="tx1">
                    <a:tint val="75000"/>
                  </a:schemeClr>
                </a:solidFill>
              </a:defRPr>
            </a:lvl8pPr>
            <a:lvl9pPr marL="36559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2989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9120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88" indent="0">
              <a:buNone/>
              <a:defRPr sz="2000" b="1"/>
            </a:lvl2pPr>
            <a:lvl3pPr marL="913977" indent="0">
              <a:buNone/>
              <a:defRPr sz="1800" b="1"/>
            </a:lvl3pPr>
            <a:lvl4pPr marL="1370970" indent="0">
              <a:buNone/>
              <a:defRPr sz="1600" b="1"/>
            </a:lvl4pPr>
            <a:lvl5pPr marL="1827959" indent="0">
              <a:buNone/>
              <a:defRPr sz="1600" b="1"/>
            </a:lvl5pPr>
            <a:lvl6pPr marL="2284947" indent="0">
              <a:buNone/>
              <a:defRPr sz="1600" b="1"/>
            </a:lvl6pPr>
            <a:lvl7pPr marL="2741939" indent="0">
              <a:buNone/>
              <a:defRPr sz="1600" b="1"/>
            </a:lvl7pPr>
            <a:lvl8pPr marL="3198924" indent="0">
              <a:buNone/>
              <a:defRPr sz="1600" b="1"/>
            </a:lvl8pPr>
            <a:lvl9pPr marL="36559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988" indent="0">
              <a:buNone/>
              <a:defRPr sz="2000" b="1"/>
            </a:lvl2pPr>
            <a:lvl3pPr marL="913977" indent="0">
              <a:buNone/>
              <a:defRPr sz="1800" b="1"/>
            </a:lvl3pPr>
            <a:lvl4pPr marL="1370970" indent="0">
              <a:buNone/>
              <a:defRPr sz="1600" b="1"/>
            </a:lvl4pPr>
            <a:lvl5pPr marL="1827959" indent="0">
              <a:buNone/>
              <a:defRPr sz="1600" b="1"/>
            </a:lvl5pPr>
            <a:lvl6pPr marL="2284947" indent="0">
              <a:buNone/>
              <a:defRPr sz="1600" b="1"/>
            </a:lvl6pPr>
            <a:lvl7pPr marL="2741939" indent="0">
              <a:buNone/>
              <a:defRPr sz="1600" b="1"/>
            </a:lvl7pPr>
            <a:lvl8pPr marL="3198924" indent="0">
              <a:buNone/>
              <a:defRPr sz="1600" b="1"/>
            </a:lvl8pPr>
            <a:lvl9pPr marL="36559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6474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7167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489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08" indent="0">
              <a:buNone/>
              <a:defRPr sz="1300"/>
            </a:lvl2pPr>
            <a:lvl3pPr marL="642618" indent="0">
              <a:buNone/>
              <a:defRPr sz="1100"/>
            </a:lvl3pPr>
            <a:lvl4pPr marL="963925" indent="0">
              <a:buNone/>
              <a:defRPr sz="1000"/>
            </a:lvl4pPr>
            <a:lvl5pPr marL="1285237" indent="0">
              <a:buNone/>
              <a:defRPr sz="1000"/>
            </a:lvl5pPr>
            <a:lvl6pPr marL="1606546" indent="0">
              <a:buNone/>
              <a:defRPr sz="1000"/>
            </a:lvl6pPr>
            <a:lvl7pPr marL="1927855" indent="0">
              <a:buNone/>
              <a:defRPr sz="1000"/>
            </a:lvl7pPr>
            <a:lvl8pPr marL="2249166" indent="0">
              <a:buNone/>
              <a:defRPr sz="1000"/>
            </a:lvl8pPr>
            <a:lvl9pPr marL="2570475" indent="0">
              <a:buNone/>
              <a:defRPr sz="1000"/>
            </a:lvl9pPr>
          </a:lstStyle>
          <a:p>
            <a:pPr lvl="0"/>
            <a:r>
              <a:rPr lang="en-US" smtClean="0"/>
              <a:t>Click to edit Master text styles</a:t>
            </a:r>
          </a:p>
        </p:txBody>
      </p:sp>
    </p:spTree>
    <p:extLst>
      <p:ext uri="{BB962C8B-B14F-4D97-AF65-F5344CB8AC3E}">
        <p14:creationId xmlns:p14="http://schemas.microsoft.com/office/powerpoint/2010/main" val="30200005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88" indent="0">
              <a:buNone/>
              <a:defRPr sz="1200"/>
            </a:lvl2pPr>
            <a:lvl3pPr marL="913977" indent="0">
              <a:buNone/>
              <a:defRPr sz="1000"/>
            </a:lvl3pPr>
            <a:lvl4pPr marL="1370970" indent="0">
              <a:buNone/>
              <a:defRPr sz="900"/>
            </a:lvl4pPr>
            <a:lvl5pPr marL="1827959" indent="0">
              <a:buNone/>
              <a:defRPr sz="900"/>
            </a:lvl5pPr>
            <a:lvl6pPr marL="2284947" indent="0">
              <a:buNone/>
              <a:defRPr sz="900"/>
            </a:lvl6pPr>
            <a:lvl7pPr marL="2741939" indent="0">
              <a:buNone/>
              <a:defRPr sz="900"/>
            </a:lvl7pPr>
            <a:lvl8pPr marL="3198924" indent="0">
              <a:buNone/>
              <a:defRPr sz="900"/>
            </a:lvl8pPr>
            <a:lvl9pPr marL="36559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9114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8" indent="0">
              <a:buNone/>
              <a:defRPr sz="2800"/>
            </a:lvl2pPr>
            <a:lvl3pPr marL="913977" indent="0">
              <a:buNone/>
              <a:defRPr sz="2400"/>
            </a:lvl3pPr>
            <a:lvl4pPr marL="1370970" indent="0">
              <a:buNone/>
              <a:defRPr sz="2000"/>
            </a:lvl4pPr>
            <a:lvl5pPr marL="1827959" indent="0">
              <a:buNone/>
              <a:defRPr sz="2000"/>
            </a:lvl5pPr>
            <a:lvl6pPr marL="2284947" indent="0">
              <a:buNone/>
              <a:defRPr sz="2000"/>
            </a:lvl6pPr>
            <a:lvl7pPr marL="2741939" indent="0">
              <a:buNone/>
              <a:defRPr sz="2000"/>
            </a:lvl7pPr>
            <a:lvl8pPr marL="3198924" indent="0">
              <a:buNone/>
              <a:defRPr sz="2000"/>
            </a:lvl8pPr>
            <a:lvl9pPr marL="3655917"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88" indent="0">
              <a:buNone/>
              <a:defRPr sz="1200"/>
            </a:lvl2pPr>
            <a:lvl3pPr marL="913977" indent="0">
              <a:buNone/>
              <a:defRPr sz="1000"/>
            </a:lvl3pPr>
            <a:lvl4pPr marL="1370970" indent="0">
              <a:buNone/>
              <a:defRPr sz="900"/>
            </a:lvl4pPr>
            <a:lvl5pPr marL="1827959" indent="0">
              <a:buNone/>
              <a:defRPr sz="900"/>
            </a:lvl5pPr>
            <a:lvl6pPr marL="2284947" indent="0">
              <a:buNone/>
              <a:defRPr sz="900"/>
            </a:lvl6pPr>
            <a:lvl7pPr marL="2741939" indent="0">
              <a:buNone/>
              <a:defRPr sz="900"/>
            </a:lvl7pPr>
            <a:lvl8pPr marL="3198924" indent="0">
              <a:buNone/>
              <a:defRPr sz="900"/>
            </a:lvl8pPr>
            <a:lvl9pPr marL="36559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8510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8380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63498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2"/>
            <a:ext cx="6400354" cy="1752451"/>
          </a:xfrm>
        </p:spPr>
        <p:txBody>
          <a:bodyPr/>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662694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7253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en-US" smtClean="0"/>
              <a:t>Click to edit Master text styles</a:t>
            </a:r>
          </a:p>
        </p:txBody>
      </p:sp>
    </p:spTree>
    <p:extLst>
      <p:ext uri="{BB962C8B-B14F-4D97-AF65-F5344CB8AC3E}">
        <p14:creationId xmlns:p14="http://schemas.microsoft.com/office/powerpoint/2010/main" val="4237287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5170289"/>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5170289"/>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4173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1059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2176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81"/>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81"/>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5544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79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2" y="273478"/>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2" y="1435448"/>
            <a:ext cx="3008189" cy="469031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40449075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0"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pPr lvl="0"/>
            <a:endParaRPr lang="en-US" noProof="0" dirty="0" smtClean="0">
              <a:sym typeface="Helvetica Light" charset="0"/>
            </a:endParaRPr>
          </a:p>
        </p:txBody>
      </p:sp>
      <p:sp>
        <p:nvSpPr>
          <p:cNvPr id="4" name="Text Placeholder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46992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24678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4107656"/>
            <a:ext cx="1839516" cy="1857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4" y="4107656"/>
            <a:ext cx="5411391" cy="1857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56184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Tree>
    <p:extLst>
      <p:ext uri="{BB962C8B-B14F-4D97-AF65-F5344CB8AC3E}">
        <p14:creationId xmlns:p14="http://schemas.microsoft.com/office/powerpoint/2010/main" val="2801576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2713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Tree>
    <p:extLst>
      <p:ext uri="{BB962C8B-B14F-4D97-AF65-F5344CB8AC3E}">
        <p14:creationId xmlns:p14="http://schemas.microsoft.com/office/powerpoint/2010/main" val="32567799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2969"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5773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879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08" indent="0">
              <a:buNone/>
              <a:defRPr sz="1400" b="1"/>
            </a:lvl2pPr>
            <a:lvl3pPr marL="642618" indent="0">
              <a:buNone/>
              <a:defRPr sz="1300" b="1"/>
            </a:lvl3pPr>
            <a:lvl4pPr marL="963925" indent="0">
              <a:buNone/>
              <a:defRPr sz="1100" b="1"/>
            </a:lvl4pPr>
            <a:lvl5pPr marL="1285237" indent="0">
              <a:buNone/>
              <a:defRPr sz="1100" b="1"/>
            </a:lvl5pPr>
            <a:lvl6pPr marL="1606546" indent="0">
              <a:buNone/>
              <a:defRPr sz="1100" b="1"/>
            </a:lvl6pPr>
            <a:lvl7pPr marL="1927855" indent="0">
              <a:buNone/>
              <a:defRPr sz="1100" b="1"/>
            </a:lvl7pPr>
            <a:lvl8pPr marL="2249166" indent="0">
              <a:buNone/>
              <a:defRPr sz="1100" b="1"/>
            </a:lvl8pPr>
            <a:lvl9pPr marL="2570475"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08" indent="0">
              <a:buNone/>
              <a:defRPr sz="1400" b="1"/>
            </a:lvl2pPr>
            <a:lvl3pPr marL="642618" indent="0">
              <a:buNone/>
              <a:defRPr sz="1300" b="1"/>
            </a:lvl3pPr>
            <a:lvl4pPr marL="963925" indent="0">
              <a:buNone/>
              <a:defRPr sz="1100" b="1"/>
            </a:lvl4pPr>
            <a:lvl5pPr marL="1285237" indent="0">
              <a:buNone/>
              <a:defRPr sz="1100" b="1"/>
            </a:lvl5pPr>
            <a:lvl6pPr marL="1606546" indent="0">
              <a:buNone/>
              <a:defRPr sz="1100" b="1"/>
            </a:lvl6pPr>
            <a:lvl7pPr marL="1927855" indent="0">
              <a:buNone/>
              <a:defRPr sz="1100" b="1"/>
            </a:lvl7pPr>
            <a:lvl8pPr marL="2249166" indent="0">
              <a:buNone/>
              <a:defRPr sz="1100" b="1"/>
            </a:lvl8pPr>
            <a:lvl9pPr marL="2570475"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63805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87162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301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Tree>
    <p:extLst>
      <p:ext uri="{BB962C8B-B14F-4D97-AF65-F5344CB8AC3E}">
        <p14:creationId xmlns:p14="http://schemas.microsoft.com/office/powerpoint/2010/main" val="36367820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endParaRPr lang="en-US" dirty="0"/>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Tree>
    <p:extLst>
      <p:ext uri="{BB962C8B-B14F-4D97-AF65-F5344CB8AC3E}">
        <p14:creationId xmlns:p14="http://schemas.microsoft.com/office/powerpoint/2010/main" val="21182394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97349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2969" y="178594"/>
            <a:ext cx="5411391" cy="5786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733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937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82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6" y="273482"/>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6" y="1435448"/>
            <a:ext cx="3008189" cy="4690318"/>
          </a:xfrm>
        </p:spPr>
        <p:txBody>
          <a:bodyPr/>
          <a:lstStyle>
            <a:lvl1pPr marL="0" indent="0">
              <a:buNone/>
              <a:defRPr sz="1000"/>
            </a:lvl1pPr>
            <a:lvl2pPr marL="321308" indent="0">
              <a:buNone/>
              <a:defRPr sz="800"/>
            </a:lvl2pPr>
            <a:lvl3pPr marL="642618" indent="0">
              <a:buNone/>
              <a:defRPr sz="700"/>
            </a:lvl3pPr>
            <a:lvl4pPr marL="963925" indent="0">
              <a:buNone/>
              <a:defRPr sz="600"/>
            </a:lvl4pPr>
            <a:lvl5pPr marL="1285237" indent="0">
              <a:buNone/>
              <a:defRPr sz="600"/>
            </a:lvl5pPr>
            <a:lvl6pPr marL="1606546" indent="0">
              <a:buNone/>
              <a:defRPr sz="600"/>
            </a:lvl6pPr>
            <a:lvl7pPr marL="1927855" indent="0">
              <a:buNone/>
              <a:defRPr sz="600"/>
            </a:lvl7pPr>
            <a:lvl8pPr marL="2249166" indent="0">
              <a:buNone/>
              <a:defRPr sz="600"/>
            </a:lvl8pPr>
            <a:lvl9pPr marL="2570475" indent="0">
              <a:buNone/>
              <a:defRPr sz="600"/>
            </a:lvl9pPr>
          </a:lstStyle>
          <a:p>
            <a:pPr lvl="0"/>
            <a:r>
              <a:rPr lang="en-US" smtClean="0"/>
              <a:t>Click to edit Master text styles</a:t>
            </a:r>
          </a:p>
        </p:txBody>
      </p:sp>
    </p:spTree>
    <p:extLst>
      <p:ext uri="{BB962C8B-B14F-4D97-AF65-F5344CB8AC3E}">
        <p14:creationId xmlns:p14="http://schemas.microsoft.com/office/powerpoint/2010/main" val="57594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4"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4" y="612800"/>
            <a:ext cx="5486177" cy="4114354"/>
          </a:xfrm>
        </p:spPr>
        <p:txBody>
          <a:bodyPr/>
          <a:lstStyle>
            <a:lvl1pPr marL="0" indent="0">
              <a:buNone/>
              <a:defRPr sz="2200"/>
            </a:lvl1pPr>
            <a:lvl2pPr marL="321308" indent="0">
              <a:buNone/>
              <a:defRPr sz="2000"/>
            </a:lvl2pPr>
            <a:lvl3pPr marL="642618" indent="0">
              <a:buNone/>
              <a:defRPr sz="1700"/>
            </a:lvl3pPr>
            <a:lvl4pPr marL="963925" indent="0">
              <a:buNone/>
              <a:defRPr sz="1400"/>
            </a:lvl4pPr>
            <a:lvl5pPr marL="1285237" indent="0">
              <a:buNone/>
              <a:defRPr sz="1400"/>
            </a:lvl5pPr>
            <a:lvl6pPr marL="1606546" indent="0">
              <a:buNone/>
              <a:defRPr sz="1400"/>
            </a:lvl6pPr>
            <a:lvl7pPr marL="1927855" indent="0">
              <a:buNone/>
              <a:defRPr sz="1400"/>
            </a:lvl7pPr>
            <a:lvl8pPr marL="2249166" indent="0">
              <a:buNone/>
              <a:defRPr sz="1400"/>
            </a:lvl8pPr>
            <a:lvl9pPr marL="2570475" indent="0">
              <a:buNone/>
              <a:defRPr sz="1400"/>
            </a:lvl9pPr>
          </a:lstStyle>
          <a:p>
            <a:endParaRPr lang="en-US" dirty="0"/>
          </a:p>
        </p:txBody>
      </p:sp>
      <p:sp>
        <p:nvSpPr>
          <p:cNvPr id="4" name="Text Placeholder 3"/>
          <p:cNvSpPr>
            <a:spLocks noGrp="1"/>
          </p:cNvSpPr>
          <p:nvPr>
            <p:ph type="body" sz="half" idx="2"/>
          </p:nvPr>
        </p:nvSpPr>
        <p:spPr>
          <a:xfrm>
            <a:off x="1792644" y="5367860"/>
            <a:ext cx="5486177" cy="804788"/>
          </a:xfrm>
        </p:spPr>
        <p:txBody>
          <a:bodyPr/>
          <a:lstStyle>
            <a:lvl1pPr marL="0" indent="0">
              <a:buNone/>
              <a:defRPr sz="1000"/>
            </a:lvl1pPr>
            <a:lvl2pPr marL="321308" indent="0">
              <a:buNone/>
              <a:defRPr sz="800"/>
            </a:lvl2pPr>
            <a:lvl3pPr marL="642618" indent="0">
              <a:buNone/>
              <a:defRPr sz="700"/>
            </a:lvl3pPr>
            <a:lvl4pPr marL="963925" indent="0">
              <a:buNone/>
              <a:defRPr sz="600"/>
            </a:lvl4pPr>
            <a:lvl5pPr marL="1285237" indent="0">
              <a:buNone/>
              <a:defRPr sz="600"/>
            </a:lvl5pPr>
            <a:lvl6pPr marL="1606546" indent="0">
              <a:buNone/>
              <a:defRPr sz="600"/>
            </a:lvl6pPr>
            <a:lvl7pPr marL="1927855" indent="0">
              <a:buNone/>
              <a:defRPr sz="600"/>
            </a:lvl7pPr>
            <a:lvl8pPr marL="2249166" indent="0">
              <a:buNone/>
              <a:defRPr sz="600"/>
            </a:lvl8pPr>
            <a:lvl9pPr marL="2570475" indent="0">
              <a:buNone/>
              <a:defRPr sz="600"/>
            </a:lvl9pPr>
          </a:lstStyle>
          <a:p>
            <a:pPr lvl="0"/>
            <a:r>
              <a:rPr lang="en-US" smtClean="0"/>
              <a:t>Click to edit Master text styles</a:t>
            </a:r>
          </a:p>
        </p:txBody>
      </p:sp>
    </p:spTree>
    <p:extLst>
      <p:ext uri="{BB962C8B-B14F-4D97-AF65-F5344CB8AC3E}">
        <p14:creationId xmlns:p14="http://schemas.microsoft.com/office/powerpoint/2010/main" val="1720052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rgbClr val="ECF0F0"/>
            </a:gs>
            <a:gs pos="100000">
              <a:srgbClr val="CDD8D9"/>
            </a:gs>
          </a:gsLst>
          <a:lin ang="18900000" scaled="0"/>
          <a:tileRect/>
        </a:gra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892978" y="178594"/>
            <a:ext cx="7358063"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99" tIns="35699" rIns="35699" bIns="35699" numCol="1" anchor="ctr" anchorCtr="0" compatLnSpc="1">
            <a:prstTxWarp prst="textNoShape">
              <a:avLst/>
            </a:prstTxWarp>
          </a:bodyPr>
          <a:lstStyle/>
          <a:p>
            <a:pPr lvl="0"/>
            <a:r>
              <a:rPr lang="en-US" smtClean="0">
                <a:sym typeface="Helvetica Light" charset="0"/>
              </a:rPr>
              <a:t>Click to edit Master title style</a:t>
            </a:r>
          </a:p>
        </p:txBody>
      </p:sp>
      <p:sp>
        <p:nvSpPr>
          <p:cNvPr id="1026" name="Rectangle 2"/>
          <p:cNvSpPr>
            <a:spLocks noGrp="1"/>
          </p:cNvSpPr>
          <p:nvPr>
            <p:ph type="body" idx="1"/>
          </p:nvPr>
        </p:nvSpPr>
        <p:spPr bwMode="auto">
          <a:xfrm>
            <a:off x="892978" y="1946681"/>
            <a:ext cx="7358063" cy="4018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99" tIns="35699" rIns="35699" bIns="35699"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extLst>
      <p:ext uri="{BB962C8B-B14F-4D97-AF65-F5344CB8AC3E}">
        <p14:creationId xmlns:p14="http://schemas.microsoft.com/office/powerpoint/2010/main" val="17819255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10562" rtl="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08"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618"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925"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237"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756" indent="-267756" algn="l" defTabSz="410562"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513" indent="-267756" algn="l" defTabSz="410562"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274" indent="-267756" algn="l" defTabSz="410562"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029" indent="-267756" algn="l" defTabSz="410562"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8787" indent="-267756" algn="l" defTabSz="410562"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098" indent="-267756" algn="l" defTabSz="410562"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405" indent="-267756" algn="l" defTabSz="410562"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2715" indent="-267756" algn="l" defTabSz="410562"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025" indent="-267756" algn="l" defTabSz="410562"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618" rtl="0" eaLnBrk="1" latinLnBrk="0" hangingPunct="1">
        <a:defRPr sz="1300" kern="1200">
          <a:solidFill>
            <a:schemeClr val="tx1"/>
          </a:solidFill>
          <a:latin typeface="+mn-lt"/>
          <a:ea typeface="+mn-ea"/>
          <a:cs typeface="+mn-cs"/>
        </a:defRPr>
      </a:lvl1pPr>
      <a:lvl2pPr marL="321308" algn="l" defTabSz="642618" rtl="0" eaLnBrk="1" latinLnBrk="0" hangingPunct="1">
        <a:defRPr sz="1300" kern="1200">
          <a:solidFill>
            <a:schemeClr val="tx1"/>
          </a:solidFill>
          <a:latin typeface="+mn-lt"/>
          <a:ea typeface="+mn-ea"/>
          <a:cs typeface="+mn-cs"/>
        </a:defRPr>
      </a:lvl2pPr>
      <a:lvl3pPr marL="642618" algn="l" defTabSz="642618" rtl="0" eaLnBrk="1" latinLnBrk="0" hangingPunct="1">
        <a:defRPr sz="1300" kern="1200">
          <a:solidFill>
            <a:schemeClr val="tx1"/>
          </a:solidFill>
          <a:latin typeface="+mn-lt"/>
          <a:ea typeface="+mn-ea"/>
          <a:cs typeface="+mn-cs"/>
        </a:defRPr>
      </a:lvl3pPr>
      <a:lvl4pPr marL="963925" algn="l" defTabSz="642618" rtl="0" eaLnBrk="1" latinLnBrk="0" hangingPunct="1">
        <a:defRPr sz="1300" kern="1200">
          <a:solidFill>
            <a:schemeClr val="tx1"/>
          </a:solidFill>
          <a:latin typeface="+mn-lt"/>
          <a:ea typeface="+mn-ea"/>
          <a:cs typeface="+mn-cs"/>
        </a:defRPr>
      </a:lvl4pPr>
      <a:lvl5pPr marL="1285237" algn="l" defTabSz="642618" rtl="0" eaLnBrk="1" latinLnBrk="0" hangingPunct="1">
        <a:defRPr sz="1300" kern="1200">
          <a:solidFill>
            <a:schemeClr val="tx1"/>
          </a:solidFill>
          <a:latin typeface="+mn-lt"/>
          <a:ea typeface="+mn-ea"/>
          <a:cs typeface="+mn-cs"/>
        </a:defRPr>
      </a:lvl5pPr>
      <a:lvl6pPr marL="1606546" algn="l" defTabSz="642618" rtl="0" eaLnBrk="1" latinLnBrk="0" hangingPunct="1">
        <a:defRPr sz="1300" kern="1200">
          <a:solidFill>
            <a:schemeClr val="tx1"/>
          </a:solidFill>
          <a:latin typeface="+mn-lt"/>
          <a:ea typeface="+mn-ea"/>
          <a:cs typeface="+mn-cs"/>
        </a:defRPr>
      </a:lvl6pPr>
      <a:lvl7pPr marL="1927855" algn="l" defTabSz="642618" rtl="0" eaLnBrk="1" latinLnBrk="0" hangingPunct="1">
        <a:defRPr sz="1300" kern="1200">
          <a:solidFill>
            <a:schemeClr val="tx1"/>
          </a:solidFill>
          <a:latin typeface="+mn-lt"/>
          <a:ea typeface="+mn-ea"/>
          <a:cs typeface="+mn-cs"/>
        </a:defRPr>
      </a:lvl7pPr>
      <a:lvl8pPr marL="2249166" algn="l" defTabSz="642618" rtl="0" eaLnBrk="1" latinLnBrk="0" hangingPunct="1">
        <a:defRPr sz="1300" kern="1200">
          <a:solidFill>
            <a:schemeClr val="tx1"/>
          </a:solidFill>
          <a:latin typeface="+mn-lt"/>
          <a:ea typeface="+mn-ea"/>
          <a:cs typeface="+mn-cs"/>
        </a:defRPr>
      </a:lvl8pPr>
      <a:lvl9pPr marL="2570475" algn="l" defTabSz="642618"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CF0F0"/>
            </a:gs>
            <a:gs pos="100000">
              <a:srgbClr val="CDD8D9"/>
            </a:gs>
          </a:gsLst>
          <a:lin ang="189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7" tIns="45699" rIns="91397" bIns="4569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9"/>
            <a:ext cx="8229600" cy="4525963"/>
          </a:xfrm>
          <a:prstGeom prst="rect">
            <a:avLst/>
          </a:prstGeom>
        </p:spPr>
        <p:txBody>
          <a:bodyPr vert="horz" lIns="91397" tIns="45699" rIns="91397" bIns="4569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9"/>
            <a:ext cx="2133600" cy="365125"/>
          </a:xfrm>
          <a:prstGeom prst="rect">
            <a:avLst/>
          </a:prstGeom>
        </p:spPr>
        <p:txBody>
          <a:bodyPr vert="horz" lIns="91397" tIns="45699" rIns="91397" bIns="45699" rtlCol="0" anchor="ctr"/>
          <a:lstStyle>
            <a:lvl1pPr algn="l">
              <a:defRPr sz="1200">
                <a:solidFill>
                  <a:schemeClr val="tx1">
                    <a:tint val="75000"/>
                  </a:schemeClr>
                </a:solidFill>
              </a:defRPr>
            </a:lvl1p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6356359"/>
            <a:ext cx="2895600" cy="365125"/>
          </a:xfrm>
          <a:prstGeom prst="rect">
            <a:avLst/>
          </a:prstGeom>
        </p:spPr>
        <p:txBody>
          <a:bodyPr vert="horz" lIns="91397" tIns="45699" rIns="91397" bIns="45699"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397" tIns="45699" rIns="91397" bIns="45699" rtlCol="0" anchor="ctr"/>
          <a:lstStyle>
            <a:lvl1pPr algn="r">
              <a:defRPr sz="1200">
                <a:solidFill>
                  <a:schemeClr val="tx1">
                    <a:tint val="75000"/>
                  </a:schemeClr>
                </a:solidFill>
              </a:defRPr>
            </a:lvl1p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74771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3977" rtl="0" eaLnBrk="1" latinLnBrk="0" hangingPunct="1">
        <a:spcBef>
          <a:spcPct val="0"/>
        </a:spcBef>
        <a:buNone/>
        <a:defRPr sz="4400" kern="1200">
          <a:solidFill>
            <a:schemeClr val="tx1"/>
          </a:solidFill>
          <a:latin typeface="+mj-lt"/>
          <a:ea typeface="+mj-ea"/>
          <a:cs typeface="+mj-cs"/>
        </a:defRPr>
      </a:lvl1pPr>
    </p:titleStyle>
    <p:bodyStyle>
      <a:lvl1pPr marL="342744" indent="-342744" algn="l" defTabSz="9139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08" indent="-285618" algn="l" defTabSz="9139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471" indent="-228493" algn="l" defTabSz="9139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462"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455"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445"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32"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23"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10"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77" rtl="0" eaLnBrk="1" latinLnBrk="0" hangingPunct="1">
        <a:defRPr sz="1800" kern="1200">
          <a:solidFill>
            <a:schemeClr val="tx1"/>
          </a:solidFill>
          <a:latin typeface="+mn-lt"/>
          <a:ea typeface="+mn-ea"/>
          <a:cs typeface="+mn-cs"/>
        </a:defRPr>
      </a:lvl1pPr>
      <a:lvl2pPr marL="456988" algn="l" defTabSz="913977" rtl="0" eaLnBrk="1" latinLnBrk="0" hangingPunct="1">
        <a:defRPr sz="1800" kern="1200">
          <a:solidFill>
            <a:schemeClr val="tx1"/>
          </a:solidFill>
          <a:latin typeface="+mn-lt"/>
          <a:ea typeface="+mn-ea"/>
          <a:cs typeface="+mn-cs"/>
        </a:defRPr>
      </a:lvl2pPr>
      <a:lvl3pPr marL="913977" algn="l" defTabSz="913977" rtl="0" eaLnBrk="1" latinLnBrk="0" hangingPunct="1">
        <a:defRPr sz="1800" kern="1200">
          <a:solidFill>
            <a:schemeClr val="tx1"/>
          </a:solidFill>
          <a:latin typeface="+mn-lt"/>
          <a:ea typeface="+mn-ea"/>
          <a:cs typeface="+mn-cs"/>
        </a:defRPr>
      </a:lvl3pPr>
      <a:lvl4pPr marL="1370970" algn="l" defTabSz="913977" rtl="0" eaLnBrk="1" latinLnBrk="0" hangingPunct="1">
        <a:defRPr sz="1800" kern="1200">
          <a:solidFill>
            <a:schemeClr val="tx1"/>
          </a:solidFill>
          <a:latin typeface="+mn-lt"/>
          <a:ea typeface="+mn-ea"/>
          <a:cs typeface="+mn-cs"/>
        </a:defRPr>
      </a:lvl4pPr>
      <a:lvl5pPr marL="1827959" algn="l" defTabSz="913977" rtl="0" eaLnBrk="1" latinLnBrk="0" hangingPunct="1">
        <a:defRPr sz="1800" kern="1200">
          <a:solidFill>
            <a:schemeClr val="tx1"/>
          </a:solidFill>
          <a:latin typeface="+mn-lt"/>
          <a:ea typeface="+mn-ea"/>
          <a:cs typeface="+mn-cs"/>
        </a:defRPr>
      </a:lvl5pPr>
      <a:lvl6pPr marL="2284947" algn="l" defTabSz="913977" rtl="0" eaLnBrk="1" latinLnBrk="0" hangingPunct="1">
        <a:defRPr sz="1800" kern="1200">
          <a:solidFill>
            <a:schemeClr val="tx1"/>
          </a:solidFill>
          <a:latin typeface="+mn-lt"/>
          <a:ea typeface="+mn-ea"/>
          <a:cs typeface="+mn-cs"/>
        </a:defRPr>
      </a:lvl6pPr>
      <a:lvl7pPr marL="2741939" algn="l" defTabSz="913977" rtl="0" eaLnBrk="1" latinLnBrk="0" hangingPunct="1">
        <a:defRPr sz="1800" kern="1200">
          <a:solidFill>
            <a:schemeClr val="tx1"/>
          </a:solidFill>
          <a:latin typeface="+mn-lt"/>
          <a:ea typeface="+mn-ea"/>
          <a:cs typeface="+mn-cs"/>
        </a:defRPr>
      </a:lvl7pPr>
      <a:lvl8pPr marL="3198924" algn="l" defTabSz="913977" rtl="0" eaLnBrk="1" latinLnBrk="0" hangingPunct="1">
        <a:defRPr sz="1800" kern="1200">
          <a:solidFill>
            <a:schemeClr val="tx1"/>
          </a:solidFill>
          <a:latin typeface="+mn-lt"/>
          <a:ea typeface="+mn-ea"/>
          <a:cs typeface="+mn-cs"/>
        </a:defRPr>
      </a:lvl8pPr>
      <a:lvl9pPr marL="3655917" algn="l" defTabSz="9139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CF0F0"/>
            </a:gs>
            <a:gs pos="100000">
              <a:srgbClr val="CDD8D9"/>
            </a:gs>
          </a:gsLst>
          <a:lin ang="189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7" tIns="45699" rIns="91397" bIns="4569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9"/>
            <a:ext cx="8229600" cy="4525963"/>
          </a:xfrm>
          <a:prstGeom prst="rect">
            <a:avLst/>
          </a:prstGeom>
        </p:spPr>
        <p:txBody>
          <a:bodyPr vert="horz" lIns="91397" tIns="45699" rIns="91397" bIns="4569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9"/>
            <a:ext cx="2133600" cy="365125"/>
          </a:xfrm>
          <a:prstGeom prst="rect">
            <a:avLst/>
          </a:prstGeom>
        </p:spPr>
        <p:txBody>
          <a:bodyPr vert="horz" lIns="91397" tIns="45699" rIns="91397" bIns="45699" rtlCol="0" anchor="ctr"/>
          <a:lstStyle>
            <a:lvl1pPr algn="l">
              <a:defRPr sz="1200">
                <a:solidFill>
                  <a:schemeClr val="tx1">
                    <a:tint val="75000"/>
                  </a:schemeClr>
                </a:solidFill>
              </a:defRPr>
            </a:lvl1pPr>
          </a:lstStyle>
          <a:p>
            <a:fld id="{B7DFE9F6-5F88-4559-BCD7-DC45410F61E0}" type="datetimeFigureOut">
              <a:rPr lang="en-US" smtClean="0">
                <a:solidFill>
                  <a:prstClr val="black">
                    <a:tint val="75000"/>
                  </a:prstClr>
                </a:solidFill>
              </a:rPr>
              <a:pPr/>
              <a:t>6/22/2017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6356359"/>
            <a:ext cx="2895600" cy="365125"/>
          </a:xfrm>
          <a:prstGeom prst="rect">
            <a:avLst/>
          </a:prstGeom>
        </p:spPr>
        <p:txBody>
          <a:bodyPr vert="horz" lIns="91397" tIns="45699" rIns="91397" bIns="45699"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397" tIns="45699" rIns="91397" bIns="45699" rtlCol="0" anchor="ctr"/>
          <a:lstStyle>
            <a:lvl1pPr algn="r">
              <a:defRPr sz="1200">
                <a:solidFill>
                  <a:schemeClr val="tx1">
                    <a:tint val="75000"/>
                  </a:schemeClr>
                </a:solidFill>
              </a:defRPr>
            </a:lvl1pPr>
          </a:lstStyle>
          <a:p>
            <a:fld id="{B9C9BE0B-3E40-4316-B59D-A70CAEAD51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38808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3977" rtl="0" eaLnBrk="1" latinLnBrk="0" hangingPunct="1">
        <a:spcBef>
          <a:spcPct val="0"/>
        </a:spcBef>
        <a:buNone/>
        <a:defRPr sz="4400" kern="1200">
          <a:solidFill>
            <a:schemeClr val="tx1"/>
          </a:solidFill>
          <a:latin typeface="+mj-lt"/>
          <a:ea typeface="+mj-ea"/>
          <a:cs typeface="+mj-cs"/>
        </a:defRPr>
      </a:lvl1pPr>
    </p:titleStyle>
    <p:bodyStyle>
      <a:lvl1pPr marL="342744" indent="-342744" algn="l" defTabSz="9139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08" indent="-285618" algn="l" defTabSz="9139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471" indent="-228493" algn="l" defTabSz="9139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462"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455"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445"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32"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23"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10"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77" rtl="0" eaLnBrk="1" latinLnBrk="0" hangingPunct="1">
        <a:defRPr sz="1800" kern="1200">
          <a:solidFill>
            <a:schemeClr val="tx1"/>
          </a:solidFill>
          <a:latin typeface="+mn-lt"/>
          <a:ea typeface="+mn-ea"/>
          <a:cs typeface="+mn-cs"/>
        </a:defRPr>
      </a:lvl1pPr>
      <a:lvl2pPr marL="456988" algn="l" defTabSz="913977" rtl="0" eaLnBrk="1" latinLnBrk="0" hangingPunct="1">
        <a:defRPr sz="1800" kern="1200">
          <a:solidFill>
            <a:schemeClr val="tx1"/>
          </a:solidFill>
          <a:latin typeface="+mn-lt"/>
          <a:ea typeface="+mn-ea"/>
          <a:cs typeface="+mn-cs"/>
        </a:defRPr>
      </a:lvl2pPr>
      <a:lvl3pPr marL="913977" algn="l" defTabSz="913977" rtl="0" eaLnBrk="1" latinLnBrk="0" hangingPunct="1">
        <a:defRPr sz="1800" kern="1200">
          <a:solidFill>
            <a:schemeClr val="tx1"/>
          </a:solidFill>
          <a:latin typeface="+mn-lt"/>
          <a:ea typeface="+mn-ea"/>
          <a:cs typeface="+mn-cs"/>
        </a:defRPr>
      </a:lvl3pPr>
      <a:lvl4pPr marL="1370970" algn="l" defTabSz="913977" rtl="0" eaLnBrk="1" latinLnBrk="0" hangingPunct="1">
        <a:defRPr sz="1800" kern="1200">
          <a:solidFill>
            <a:schemeClr val="tx1"/>
          </a:solidFill>
          <a:latin typeface="+mn-lt"/>
          <a:ea typeface="+mn-ea"/>
          <a:cs typeface="+mn-cs"/>
        </a:defRPr>
      </a:lvl4pPr>
      <a:lvl5pPr marL="1827959" algn="l" defTabSz="913977" rtl="0" eaLnBrk="1" latinLnBrk="0" hangingPunct="1">
        <a:defRPr sz="1800" kern="1200">
          <a:solidFill>
            <a:schemeClr val="tx1"/>
          </a:solidFill>
          <a:latin typeface="+mn-lt"/>
          <a:ea typeface="+mn-ea"/>
          <a:cs typeface="+mn-cs"/>
        </a:defRPr>
      </a:lvl5pPr>
      <a:lvl6pPr marL="2284947" algn="l" defTabSz="913977" rtl="0" eaLnBrk="1" latinLnBrk="0" hangingPunct="1">
        <a:defRPr sz="1800" kern="1200">
          <a:solidFill>
            <a:schemeClr val="tx1"/>
          </a:solidFill>
          <a:latin typeface="+mn-lt"/>
          <a:ea typeface="+mn-ea"/>
          <a:cs typeface="+mn-cs"/>
        </a:defRPr>
      </a:lvl6pPr>
      <a:lvl7pPr marL="2741939" algn="l" defTabSz="913977" rtl="0" eaLnBrk="1" latinLnBrk="0" hangingPunct="1">
        <a:defRPr sz="1800" kern="1200">
          <a:solidFill>
            <a:schemeClr val="tx1"/>
          </a:solidFill>
          <a:latin typeface="+mn-lt"/>
          <a:ea typeface="+mn-ea"/>
          <a:cs typeface="+mn-cs"/>
        </a:defRPr>
      </a:lvl7pPr>
      <a:lvl8pPr marL="3198924" algn="l" defTabSz="913977" rtl="0" eaLnBrk="1" latinLnBrk="0" hangingPunct="1">
        <a:defRPr sz="1800" kern="1200">
          <a:solidFill>
            <a:schemeClr val="tx1"/>
          </a:solidFill>
          <a:latin typeface="+mn-lt"/>
          <a:ea typeface="+mn-ea"/>
          <a:cs typeface="+mn-cs"/>
        </a:defRPr>
      </a:lvl8pPr>
      <a:lvl9pPr marL="3655917" algn="l" defTabSz="9139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rgbClr val="ECF0F0"/>
            </a:gs>
            <a:gs pos="100000">
              <a:srgbClr val="CDD8D9"/>
            </a:gs>
          </a:gsLst>
          <a:lin ang="18900000" scaled="0"/>
          <a:tileRect/>
        </a:gradFill>
        <a:effectLst/>
      </p:bgPr>
    </p:bg>
    <p:spTree>
      <p:nvGrpSpPr>
        <p:cNvPr id="1" name=""/>
        <p:cNvGrpSpPr/>
        <p:nvPr/>
      </p:nvGrpSpPr>
      <p:grpSpPr>
        <a:xfrm>
          <a:off x="0" y="0"/>
          <a:ext cx="0" cy="0"/>
          <a:chOff x="0" y="0"/>
          <a:chExt cx="0" cy="0"/>
        </a:xfrm>
      </p:grpSpPr>
      <p:sp>
        <p:nvSpPr>
          <p:cNvPr id="1026" name="Rectangle 1"/>
          <p:cNvSpPr>
            <a:spLocks noGrp="1"/>
          </p:cNvSpPr>
          <p:nvPr>
            <p:ph type="body" idx="1"/>
          </p:nvPr>
        </p:nvSpPr>
        <p:spPr bwMode="auto">
          <a:xfrm>
            <a:off x="892974" y="5170289"/>
            <a:ext cx="7358063" cy="794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
        <p:nvSpPr>
          <p:cNvPr id="1027" name="Rectangle 2"/>
          <p:cNvSpPr>
            <a:spLocks noGrp="1"/>
          </p:cNvSpPr>
          <p:nvPr>
            <p:ph type="title"/>
          </p:nvPr>
        </p:nvSpPr>
        <p:spPr bwMode="auto">
          <a:xfrm>
            <a:off x="892974" y="4107656"/>
            <a:ext cx="7358063"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smtClean="0">
                <a:sym typeface="Helvetica Light" charset="0"/>
              </a:rPr>
              <a:t>Click to edit Master title style</a:t>
            </a:r>
          </a:p>
        </p:txBody>
      </p:sp>
    </p:spTree>
    <p:extLst>
      <p:ext uri="{BB962C8B-B14F-4D97-AF65-F5344CB8AC3E}">
        <p14:creationId xmlns:p14="http://schemas.microsoft.com/office/powerpoint/2010/main" val="24959299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10646"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74"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50"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124"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500"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41032" indent="-241032" algn="ctr" defTabSz="410646" rtl="0" eaLnBrk="0" fontAlgn="base" hangingPunct="0">
        <a:spcBef>
          <a:spcPct val="0"/>
        </a:spcBef>
        <a:spcAft>
          <a:spcPct val="0"/>
        </a:spcAft>
        <a:defRPr sz="2200">
          <a:solidFill>
            <a:srgbClr val="000000"/>
          </a:solidFill>
          <a:latin typeface="+mn-lt"/>
          <a:ea typeface="+mn-ea"/>
          <a:cs typeface="+mn-cs"/>
          <a:sym typeface="Helvetica Light" charset="0"/>
        </a:defRPr>
      </a:lvl1pPr>
      <a:lvl2pPr marL="241032" indent="80344" algn="ctr" defTabSz="410646" rtl="0" eaLnBrk="0" fontAlgn="base" hangingPunct="0">
        <a:spcBef>
          <a:spcPct val="0"/>
        </a:spcBef>
        <a:spcAft>
          <a:spcPct val="0"/>
        </a:spcAft>
        <a:defRPr sz="2200">
          <a:solidFill>
            <a:srgbClr val="000000"/>
          </a:solidFill>
          <a:latin typeface="+mn-lt"/>
          <a:ea typeface="+mn-ea"/>
          <a:cs typeface="+mn-cs"/>
          <a:sym typeface="Helvetica Light" charset="0"/>
        </a:defRPr>
      </a:lvl2pPr>
      <a:lvl3pPr marL="482062" indent="160688" algn="ctr" defTabSz="410646" rtl="0" eaLnBrk="0" fontAlgn="base" hangingPunct="0">
        <a:spcBef>
          <a:spcPct val="0"/>
        </a:spcBef>
        <a:spcAft>
          <a:spcPct val="0"/>
        </a:spcAft>
        <a:defRPr sz="2200">
          <a:solidFill>
            <a:srgbClr val="000000"/>
          </a:solidFill>
          <a:latin typeface="+mn-lt"/>
          <a:ea typeface="+mn-ea"/>
          <a:cs typeface="+mn-cs"/>
          <a:sym typeface="Helvetica Light" charset="0"/>
        </a:defRPr>
      </a:lvl3pPr>
      <a:lvl4pPr marL="723094" indent="241032" algn="ctr" defTabSz="410646" rtl="0" eaLnBrk="0" fontAlgn="base" hangingPunct="0">
        <a:spcBef>
          <a:spcPct val="0"/>
        </a:spcBef>
        <a:spcAft>
          <a:spcPct val="0"/>
        </a:spcAft>
        <a:defRPr sz="2200">
          <a:solidFill>
            <a:srgbClr val="000000"/>
          </a:solidFill>
          <a:latin typeface="+mn-lt"/>
          <a:ea typeface="+mn-ea"/>
          <a:cs typeface="+mn-cs"/>
          <a:sym typeface="Helvetica Light" charset="0"/>
        </a:defRPr>
      </a:lvl4pPr>
      <a:lvl5pPr marL="964124" indent="321374" algn="ctr" defTabSz="410646" rtl="0" eaLnBrk="0" fontAlgn="base" hangingPunct="0">
        <a:spcBef>
          <a:spcPct val="0"/>
        </a:spcBef>
        <a:spcAft>
          <a:spcPct val="0"/>
        </a:spcAft>
        <a:defRPr sz="2200">
          <a:solidFill>
            <a:srgbClr val="000000"/>
          </a:solidFill>
          <a:latin typeface="+mn-lt"/>
          <a:ea typeface="+mn-ea"/>
          <a:cs typeface="+mn-cs"/>
          <a:sym typeface="Helvetica Light" charset="0"/>
        </a:defRPr>
      </a:lvl5pPr>
      <a:lvl6pPr marL="1285500" algn="ctr" defTabSz="410646" rtl="0" fontAlgn="base" hangingPunct="0">
        <a:spcBef>
          <a:spcPct val="0"/>
        </a:spcBef>
        <a:spcAft>
          <a:spcPct val="0"/>
        </a:spcAft>
        <a:defRPr sz="2200">
          <a:solidFill>
            <a:srgbClr val="000000"/>
          </a:solidFill>
          <a:latin typeface="+mn-lt"/>
          <a:ea typeface="+mn-ea"/>
          <a:cs typeface="+mn-cs"/>
          <a:sym typeface="Helvetica Light" charset="0"/>
        </a:defRPr>
      </a:lvl6pPr>
      <a:lvl7pPr marL="1606877" algn="ctr" defTabSz="410646" rtl="0" fontAlgn="base" hangingPunct="0">
        <a:spcBef>
          <a:spcPct val="0"/>
        </a:spcBef>
        <a:spcAft>
          <a:spcPct val="0"/>
        </a:spcAft>
        <a:defRPr sz="2200">
          <a:solidFill>
            <a:srgbClr val="000000"/>
          </a:solidFill>
          <a:latin typeface="+mn-lt"/>
          <a:ea typeface="+mn-ea"/>
          <a:cs typeface="+mn-cs"/>
          <a:sym typeface="Helvetica Light" charset="0"/>
        </a:defRPr>
      </a:lvl7pPr>
      <a:lvl8pPr marL="1928250" algn="ctr" defTabSz="410646" rtl="0" fontAlgn="base" hangingPunct="0">
        <a:spcBef>
          <a:spcPct val="0"/>
        </a:spcBef>
        <a:spcAft>
          <a:spcPct val="0"/>
        </a:spcAft>
        <a:defRPr sz="2200">
          <a:solidFill>
            <a:srgbClr val="000000"/>
          </a:solidFill>
          <a:latin typeface="+mn-lt"/>
          <a:ea typeface="+mn-ea"/>
          <a:cs typeface="+mn-cs"/>
          <a:sym typeface="Helvetica Light" charset="0"/>
        </a:defRPr>
      </a:lvl8pPr>
      <a:lvl9pPr marL="2249626" algn="ctr" defTabSz="410646" rtl="0" fontAlgn="base" hangingPunct="0">
        <a:spcBef>
          <a:spcPct val="0"/>
        </a:spcBef>
        <a:spcAft>
          <a:spcPct val="0"/>
        </a:spcAft>
        <a:defRPr sz="2200">
          <a:solidFill>
            <a:srgbClr val="000000"/>
          </a:solidFill>
          <a:latin typeface="+mn-lt"/>
          <a:ea typeface="+mn-ea"/>
          <a:cs typeface="+mn-cs"/>
          <a:sym typeface="Helvetica Light" charset="0"/>
        </a:defRPr>
      </a:lvl9pPr>
    </p:bodyStyle>
    <p:otherStyle>
      <a:defPPr>
        <a:defRPr lang="en-US"/>
      </a:defPPr>
      <a:lvl1pPr marL="0" algn="l" defTabSz="642750" rtl="0" eaLnBrk="1" latinLnBrk="0" hangingPunct="1">
        <a:defRPr sz="1300" kern="1200">
          <a:solidFill>
            <a:schemeClr val="tx1"/>
          </a:solidFill>
          <a:latin typeface="+mn-lt"/>
          <a:ea typeface="+mn-ea"/>
          <a:cs typeface="+mn-cs"/>
        </a:defRPr>
      </a:lvl1pPr>
      <a:lvl2pPr marL="321374" algn="l" defTabSz="642750" rtl="0" eaLnBrk="1" latinLnBrk="0" hangingPunct="1">
        <a:defRPr sz="1300" kern="1200">
          <a:solidFill>
            <a:schemeClr val="tx1"/>
          </a:solidFill>
          <a:latin typeface="+mn-lt"/>
          <a:ea typeface="+mn-ea"/>
          <a:cs typeface="+mn-cs"/>
        </a:defRPr>
      </a:lvl2pPr>
      <a:lvl3pPr marL="642750" algn="l" defTabSz="642750" rtl="0" eaLnBrk="1" latinLnBrk="0" hangingPunct="1">
        <a:defRPr sz="1300" kern="1200">
          <a:solidFill>
            <a:schemeClr val="tx1"/>
          </a:solidFill>
          <a:latin typeface="+mn-lt"/>
          <a:ea typeface="+mn-ea"/>
          <a:cs typeface="+mn-cs"/>
        </a:defRPr>
      </a:lvl3pPr>
      <a:lvl4pPr marL="964124" algn="l" defTabSz="642750" rtl="0" eaLnBrk="1" latinLnBrk="0" hangingPunct="1">
        <a:defRPr sz="1300" kern="1200">
          <a:solidFill>
            <a:schemeClr val="tx1"/>
          </a:solidFill>
          <a:latin typeface="+mn-lt"/>
          <a:ea typeface="+mn-ea"/>
          <a:cs typeface="+mn-cs"/>
        </a:defRPr>
      </a:lvl4pPr>
      <a:lvl5pPr marL="1285500" algn="l" defTabSz="642750" rtl="0" eaLnBrk="1" latinLnBrk="0" hangingPunct="1">
        <a:defRPr sz="1300" kern="1200">
          <a:solidFill>
            <a:schemeClr val="tx1"/>
          </a:solidFill>
          <a:latin typeface="+mn-lt"/>
          <a:ea typeface="+mn-ea"/>
          <a:cs typeface="+mn-cs"/>
        </a:defRPr>
      </a:lvl5pPr>
      <a:lvl6pPr marL="1606877" algn="l" defTabSz="642750" rtl="0" eaLnBrk="1" latinLnBrk="0" hangingPunct="1">
        <a:defRPr sz="1300" kern="1200">
          <a:solidFill>
            <a:schemeClr val="tx1"/>
          </a:solidFill>
          <a:latin typeface="+mn-lt"/>
          <a:ea typeface="+mn-ea"/>
          <a:cs typeface="+mn-cs"/>
        </a:defRPr>
      </a:lvl6pPr>
      <a:lvl7pPr marL="1928250" algn="l" defTabSz="642750" rtl="0" eaLnBrk="1" latinLnBrk="0" hangingPunct="1">
        <a:defRPr sz="1300" kern="1200">
          <a:solidFill>
            <a:schemeClr val="tx1"/>
          </a:solidFill>
          <a:latin typeface="+mn-lt"/>
          <a:ea typeface="+mn-ea"/>
          <a:cs typeface="+mn-cs"/>
        </a:defRPr>
      </a:lvl7pPr>
      <a:lvl8pPr marL="2249626" algn="l" defTabSz="642750" rtl="0" eaLnBrk="1" latinLnBrk="0" hangingPunct="1">
        <a:defRPr sz="1300" kern="1200">
          <a:solidFill>
            <a:schemeClr val="tx1"/>
          </a:solidFill>
          <a:latin typeface="+mn-lt"/>
          <a:ea typeface="+mn-ea"/>
          <a:cs typeface="+mn-cs"/>
        </a:defRPr>
      </a:lvl8pPr>
      <a:lvl9pPr marL="2571001" algn="l" defTabSz="642750"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892969" y="178594"/>
            <a:ext cx="7358063"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7" tIns="35717" rIns="35717" bIns="35717" numCol="1" anchor="ctr" anchorCtr="0" compatLnSpc="1">
            <a:prstTxWarp prst="textNoShape">
              <a:avLst/>
            </a:prstTxWarp>
          </a:bodyPr>
          <a:lstStyle/>
          <a:p>
            <a:pPr lvl="0"/>
            <a:r>
              <a:rPr lang="en-US" smtClean="0">
                <a:sym typeface="Helvetica Light" charset="0"/>
              </a:rPr>
              <a:t>Click to edit Master title style</a:t>
            </a:r>
          </a:p>
        </p:txBody>
      </p:sp>
      <p:sp>
        <p:nvSpPr>
          <p:cNvPr id="1026" name="Rectangle 2"/>
          <p:cNvSpPr>
            <a:spLocks noGrp="1"/>
          </p:cNvSpPr>
          <p:nvPr>
            <p:ph type="body" idx="1"/>
          </p:nvPr>
        </p:nvSpPr>
        <p:spPr bwMode="auto">
          <a:xfrm>
            <a:off x="892969" y="1946672"/>
            <a:ext cx="7358063" cy="4018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7" tIns="35717" rIns="35717" bIns="35717"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extLst>
      <p:ext uri="{BB962C8B-B14F-4D97-AF65-F5344CB8AC3E}">
        <p14:creationId xmlns:p14="http://schemas.microsoft.com/office/powerpoint/2010/main" val="52048776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10751" rtl="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81"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762"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643"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524"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9406"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863"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320"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777"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5235"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6.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oleObject" Target="../embeddings/oleObject3.bin"/><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6.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hyperlink" Target="http://naeh.bluestatedigital.com/page/-/files/2489_file_Adopting_Housing_First_Approach_Aug_09.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endhomelessness.org/content/article/detail/2450" TargetMode="External"/><Relationship Id="rId4" Type="http://schemas.openxmlformats.org/officeDocument/2006/relationships/hyperlink" Target="http://naeh.bluestatedigital.com/page/-/files/4574_file_Rapid_Re_Housing_Successfully_Ending_Family_Homelessness.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6.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6.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p:cNvPicPr>
          <p:nvPr/>
        </p:nvPicPr>
        <p:blipFill rotWithShape="1">
          <a:blip r:embed="rId3"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553" r="706"/>
          <a:stretch/>
        </p:blipFill>
        <p:spPr bwMode="auto">
          <a:xfrm>
            <a:off x="609682" y="1217001"/>
            <a:ext cx="8534318" cy="4837328"/>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cap="flat" cmpd="sng">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Rectangle 2"/>
          <p:cNvSpPr txBox="1">
            <a:spLocks noChangeArrowheads="1"/>
          </p:cNvSpPr>
          <p:nvPr/>
        </p:nvSpPr>
        <p:spPr bwMode="auto">
          <a:xfrm>
            <a:off x="603870" y="6046516"/>
            <a:ext cx="6673825" cy="423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defTabSz="410625" eaLnBrk="1" fontAlgn="base" hangingPunct="0">
              <a:spcBef>
                <a:spcPct val="0"/>
              </a:spcBef>
              <a:spcAft>
                <a:spcPct val="0"/>
              </a:spcAft>
            </a:pPr>
            <a:r>
              <a:rPr lang="en-US" sz="2000" dirty="0">
                <a:solidFill>
                  <a:srgbClr val="800000"/>
                </a:solidFill>
                <a:latin typeface="Verdana" pitchFamily="34" charset="0"/>
                <a:ea typeface="Gill Sans" charset="0"/>
                <a:cs typeface="Calibri" pitchFamily="34" charset="0"/>
                <a:sym typeface="Gill Sans" charset="0"/>
              </a:rPr>
              <a:t>Kay Moshier McDivitt</a:t>
            </a:r>
          </a:p>
          <a:p>
            <a:pPr defTabSz="410625" eaLnBrk="1" fontAlgn="base" hangingPunct="0">
              <a:spcBef>
                <a:spcPct val="0"/>
              </a:spcBef>
              <a:spcAft>
                <a:spcPct val="0"/>
              </a:spcAft>
            </a:pPr>
            <a:r>
              <a:rPr lang="en-US" sz="2000" dirty="0">
                <a:solidFill>
                  <a:srgbClr val="800000"/>
                </a:solidFill>
                <a:latin typeface="Verdana" pitchFamily="34" charset="0"/>
                <a:ea typeface="Gill Sans" charset="0"/>
                <a:cs typeface="Calibri" pitchFamily="34" charset="0"/>
                <a:sym typeface="Gill Sans" charset="0"/>
              </a:rPr>
              <a:t>National Alliance to End Homelessness</a:t>
            </a:r>
          </a:p>
        </p:txBody>
      </p:sp>
      <p:pic>
        <p:nvPicPr>
          <p:cNvPr id="2053" name="Picture 5" descr="C:\Documents and Settings\nsuchar\Desktop\Brand Identity\alliance_logo_package\for_web\alliance_logo_transparent.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00812" y="5853411"/>
            <a:ext cx="2344043" cy="57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bwMode="auto">
          <a:xfrm>
            <a:off x="1489639" y="2221013"/>
            <a:ext cx="6152577" cy="2434117"/>
          </a:xfrm>
          <a:prstGeom prst="roundRect">
            <a:avLst/>
          </a:prstGeom>
          <a:solidFill>
            <a:schemeClr val="accent5">
              <a:alpha val="90000"/>
            </a:schemeClr>
          </a:solidFill>
          <a:ln/>
          <a:extLst/>
        </p:spPr>
        <p:style>
          <a:lnRef idx="2">
            <a:schemeClr val="accent5">
              <a:shade val="50000"/>
            </a:schemeClr>
          </a:lnRef>
          <a:fillRef idx="1">
            <a:schemeClr val="accent5"/>
          </a:fillRef>
          <a:effectRef idx="0">
            <a:schemeClr val="accent5"/>
          </a:effectRef>
          <a:fontRef idx="minor">
            <a:schemeClr val="lt1"/>
          </a:fontRef>
        </p:style>
        <p:txBody>
          <a:bodyPr lIns="64270" tIns="32135" rIns="64270" bIns="32135" anchor="ctr"/>
          <a:lstStyle/>
          <a:p>
            <a:pPr algn="ctr" defTabSz="410625" fontAlgn="base" hangingPunct="0">
              <a:spcBef>
                <a:spcPct val="0"/>
              </a:spcBef>
              <a:spcAft>
                <a:spcPct val="0"/>
              </a:spcAft>
              <a:defRPr/>
            </a:pPr>
            <a:r>
              <a:rPr lang="en-US" sz="3400" dirty="0">
                <a:solidFill>
                  <a:srgbClr val="800000"/>
                </a:solidFill>
                <a:latin typeface="Verdana" pitchFamily="34" charset="0"/>
                <a:sym typeface="Helvetica Light" charset="0"/>
              </a:rPr>
              <a:t>Retooling Transitional Housing</a:t>
            </a:r>
          </a:p>
        </p:txBody>
      </p:sp>
    </p:spTree>
    <p:extLst>
      <p:ext uri="{BB962C8B-B14F-4D97-AF65-F5344CB8AC3E}">
        <p14:creationId xmlns:p14="http://schemas.microsoft.com/office/powerpoint/2010/main" val="20623030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93365" y="654100"/>
            <a:ext cx="8229824" cy="1143000"/>
          </a:xfrm>
        </p:spPr>
        <p:txBody>
          <a:bodyPr lIns="88892" tIns="50795" rIns="88892" bIns="50795"/>
          <a:lstStyle/>
          <a:p>
            <a:pPr defTabSz="912981"/>
            <a:r>
              <a:rPr lang="en-US" sz="3400" dirty="0">
                <a:solidFill>
                  <a:srgbClr val="133C73"/>
                </a:solidFill>
                <a:latin typeface="Helvetica" charset="0"/>
                <a:ea typeface="Helvetica" charset="0"/>
                <a:cs typeface="Helvetica" charset="0"/>
                <a:sym typeface="Helvetica" charset="0"/>
              </a:rPr>
              <a:t>Average Cost Per Exit for </a:t>
            </a:r>
            <a:br>
              <a:rPr lang="en-US" sz="3400" dirty="0">
                <a:solidFill>
                  <a:srgbClr val="133C73"/>
                </a:solidFill>
                <a:latin typeface="Helvetica" charset="0"/>
                <a:ea typeface="Helvetica" charset="0"/>
                <a:cs typeface="Helvetica" charset="0"/>
                <a:sym typeface="Helvetica" charset="0"/>
              </a:rPr>
            </a:br>
            <a:r>
              <a:rPr lang="en-US" sz="3400" dirty="0">
                <a:solidFill>
                  <a:srgbClr val="133C73"/>
                </a:solidFill>
                <a:latin typeface="Helvetica" charset="0"/>
                <a:ea typeface="Helvetica" charset="0"/>
                <a:cs typeface="Helvetica" charset="0"/>
                <a:sym typeface="Helvetica" charset="0"/>
              </a:rPr>
              <a:t>Families with Children in 14 Communities</a:t>
            </a:r>
            <a:endParaRPr lang="en-US" dirty="0"/>
          </a:p>
        </p:txBody>
      </p:sp>
      <p:sp>
        <p:nvSpPr>
          <p:cNvPr id="7170" name="Rectangle 2"/>
          <p:cNvSpPr>
            <a:spLocks/>
          </p:cNvSpPr>
          <p:nvPr/>
        </p:nvSpPr>
        <p:spPr bwMode="auto">
          <a:xfrm>
            <a:off x="4931420" y="5606728"/>
            <a:ext cx="3416722" cy="351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2" tIns="50795" rIns="88892" bIns="50795"/>
          <a:lstStyle/>
          <a:p>
            <a:pPr algn="ctr" defTabSz="583728" fontAlgn="base" hangingPunct="0">
              <a:spcBef>
                <a:spcPct val="0"/>
              </a:spcBef>
              <a:spcAft>
                <a:spcPct val="0"/>
              </a:spcAft>
            </a:pPr>
            <a:r>
              <a:rPr lang="en-US" sz="1500" b="1" dirty="0">
                <a:solidFill>
                  <a:srgbClr val="000000"/>
                </a:solidFill>
                <a:latin typeface="Verdana" pitchFamily="34" charset="0"/>
                <a:ea typeface="Verdana" pitchFamily="34" charset="0"/>
                <a:cs typeface="Verdana" pitchFamily="34" charset="0"/>
                <a:sym typeface="Verdana" pitchFamily="34" charset="0"/>
              </a:rPr>
              <a:t>Permanent Housing Exits</a:t>
            </a:r>
            <a:endParaRPr lang="en-US" sz="2500" dirty="0">
              <a:solidFill>
                <a:srgbClr val="000000"/>
              </a:solidFill>
              <a:sym typeface="Helvetica Light" charset="0"/>
            </a:endParaRPr>
          </a:p>
        </p:txBody>
      </p:sp>
      <p:sp>
        <p:nvSpPr>
          <p:cNvPr id="7171" name="Rectangle 3"/>
          <p:cNvSpPr>
            <a:spLocks/>
          </p:cNvSpPr>
          <p:nvPr/>
        </p:nvSpPr>
        <p:spPr bwMode="auto">
          <a:xfrm>
            <a:off x="1419820" y="6225109"/>
            <a:ext cx="7421687" cy="464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2" tIns="50795" rIns="88892" bIns="50795"/>
          <a:lstStyle/>
          <a:p>
            <a:pPr defTabSz="912981" fontAlgn="base" hangingPunct="0">
              <a:spcBef>
                <a:spcPct val="0"/>
              </a:spcBef>
              <a:spcAft>
                <a:spcPct val="0"/>
              </a:spcAft>
            </a:pPr>
            <a:r>
              <a:rPr lang="en-US" sz="1000" dirty="0">
                <a:solidFill>
                  <a:srgbClr val="000000"/>
                </a:solidFill>
                <a:latin typeface="Verdana" pitchFamily="34" charset="0"/>
                <a:ea typeface="Verdana" pitchFamily="34" charset="0"/>
                <a:cs typeface="Verdana" pitchFamily="34" charset="0"/>
                <a:sym typeface="Verdana" pitchFamily="34" charset="0"/>
              </a:rPr>
              <a:t>Source: Data from 14 Continuums in seven states that prepared Evaluators for National Alliance to End Homelessness Performance Improvement Clinics in 2011-2012 compiled by Focus Strategies</a:t>
            </a:r>
            <a:endParaRPr lang="en-US" sz="2500" dirty="0">
              <a:solidFill>
                <a:srgbClr val="000000"/>
              </a:solidFill>
              <a:sym typeface="Helvetica Light" charset="0"/>
            </a:endParaRPr>
          </a:p>
        </p:txBody>
      </p:sp>
      <p:pic>
        <p:nvPicPr>
          <p:cNvPr id="7172" name="Picture 4" descr="image1.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2908" y="6206133"/>
            <a:ext cx="990079" cy="394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Rectangle 5"/>
          <p:cNvSpPr>
            <a:spLocks/>
          </p:cNvSpPr>
          <p:nvPr/>
        </p:nvSpPr>
        <p:spPr bwMode="auto">
          <a:xfrm>
            <a:off x="2348508" y="5656957"/>
            <a:ext cx="1821656" cy="3170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3495" tIns="38096" rIns="63495" bIns="38096"/>
          <a:lstStyle/>
          <a:p>
            <a:pPr defTabSz="914098" fontAlgn="base" hangingPunct="0">
              <a:spcBef>
                <a:spcPct val="0"/>
              </a:spcBef>
              <a:spcAft>
                <a:spcPct val="0"/>
              </a:spcAft>
            </a:pPr>
            <a:r>
              <a:rPr lang="en-US" sz="1500" b="1" dirty="0">
                <a:solidFill>
                  <a:srgbClr val="000000"/>
                </a:solidFill>
                <a:latin typeface="Verdana" pitchFamily="34" charset="0"/>
                <a:ea typeface="Verdana" pitchFamily="34" charset="0"/>
                <a:cs typeface="Verdana" pitchFamily="34" charset="0"/>
                <a:sym typeface="Verdana" pitchFamily="34" charset="0"/>
              </a:rPr>
              <a:t>All Exits</a:t>
            </a:r>
            <a:endParaRPr lang="en-US" sz="2500" dirty="0">
              <a:solidFill>
                <a:srgbClr val="000000"/>
              </a:solidFill>
              <a:sym typeface="Helvetica Light" charset="0"/>
            </a:endParaRPr>
          </a:p>
        </p:txBody>
      </p:sp>
      <p:graphicFrame>
        <p:nvGraphicFramePr>
          <p:cNvPr id="7174" name="Object 6"/>
          <p:cNvGraphicFramePr>
            <a:graphicFrameLocks noChangeAspect="1"/>
          </p:cNvGraphicFramePr>
          <p:nvPr/>
        </p:nvGraphicFramePr>
        <p:xfrm>
          <a:off x="924223" y="1620739"/>
          <a:ext cx="7779990" cy="4045148"/>
        </p:xfrm>
        <a:graphic>
          <a:graphicData uri="http://schemas.openxmlformats.org/presentationml/2006/ole">
            <mc:AlternateContent xmlns:mc="http://schemas.openxmlformats.org/markup-compatibility/2006">
              <mc:Choice xmlns:v="urn:schemas-microsoft-com:vml" Requires="v">
                <p:oleObj spid="_x0000_s7198" name="Chart" r:id="rId5" imgW="0" imgH="0" progId="MSGraph.Chart.8">
                  <p:embed/>
                </p:oleObj>
              </mc:Choice>
              <mc:Fallback>
                <p:oleObj name="Chart" r:id="rId5" imgW="0" imgH="0" progId="MSGraph.Chart.8">
                  <p:embed/>
                  <p:pic>
                    <p:nvPicPr>
                      <p:cNvPr id="0" nam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4223" y="1620739"/>
                        <a:ext cx="7779990" cy="4045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6480934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3" name="Object 1"/>
          <p:cNvGraphicFramePr>
            <a:graphicFrameLocks noChangeAspect="1"/>
          </p:cNvGraphicFramePr>
          <p:nvPr/>
        </p:nvGraphicFramePr>
        <p:xfrm>
          <a:off x="1070447" y="2377530"/>
          <a:ext cx="7452940" cy="3291706"/>
        </p:xfrm>
        <a:graphic>
          <a:graphicData uri="http://schemas.openxmlformats.org/presentationml/2006/ole">
            <mc:AlternateContent xmlns:mc="http://schemas.openxmlformats.org/markup-compatibility/2006">
              <mc:Choice xmlns:v="urn:schemas-microsoft-com:vml" Requires="v">
                <p:oleObj spid="_x0000_s9222" name="Chart" r:id="rId4" imgW="0" imgH="0" progId="MSGraph.Chart.8">
                  <p:embed/>
                </p:oleObj>
              </mc:Choice>
              <mc:Fallback>
                <p:oleObj name="Chart" r:id="rId4" imgW="0" imgH="0" progId="MSGraph.Chart.8">
                  <p:embed/>
                  <p:pic>
                    <p:nvPicPr>
                      <p:cNvPr id="0" nam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0447" y="2377530"/>
                        <a:ext cx="7452940" cy="3291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4" name="Rectangle 2"/>
          <p:cNvSpPr>
            <a:spLocks/>
          </p:cNvSpPr>
          <p:nvPr/>
        </p:nvSpPr>
        <p:spPr bwMode="auto">
          <a:xfrm>
            <a:off x="1382986" y="6215062"/>
            <a:ext cx="7420570" cy="464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2" tIns="50795" rIns="88892" bIns="50795"/>
          <a:lstStyle/>
          <a:p>
            <a:pPr defTabSz="912981" fontAlgn="base" hangingPunct="0">
              <a:spcBef>
                <a:spcPct val="0"/>
              </a:spcBef>
              <a:spcAft>
                <a:spcPct val="0"/>
              </a:spcAft>
            </a:pPr>
            <a:r>
              <a:rPr lang="en-US" sz="1000" dirty="0">
                <a:solidFill>
                  <a:srgbClr val="000000"/>
                </a:solidFill>
                <a:latin typeface="Verdana" pitchFamily="34" charset="0"/>
                <a:ea typeface="Verdana" pitchFamily="34" charset="0"/>
                <a:cs typeface="Verdana" pitchFamily="34" charset="0"/>
                <a:sym typeface="Verdana" pitchFamily="34" charset="0"/>
              </a:rPr>
              <a:t>Source: Data from 14 Continuums in seven states that prepared Evaluators for National Alliance to End Homelessness Performance Improvement Clinics in 2011-2012 compiled by Focus Strategies</a:t>
            </a:r>
            <a:endParaRPr lang="en-US" sz="2500" dirty="0">
              <a:solidFill>
                <a:srgbClr val="000000"/>
              </a:solidFill>
              <a:sym typeface="Helvetica Light" charset="0"/>
            </a:endParaRPr>
          </a:p>
        </p:txBody>
      </p:sp>
      <p:pic>
        <p:nvPicPr>
          <p:cNvPr id="8195" name="Picture 3" descr="image1.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92908" y="6206133"/>
            <a:ext cx="990079" cy="394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Rectangle 4"/>
          <p:cNvSpPr>
            <a:spLocks/>
          </p:cNvSpPr>
          <p:nvPr/>
        </p:nvSpPr>
        <p:spPr bwMode="auto">
          <a:xfrm>
            <a:off x="2540496" y="5710536"/>
            <a:ext cx="1821656" cy="299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3495" tIns="38096" rIns="63495" bIns="38096"/>
          <a:lstStyle/>
          <a:p>
            <a:pPr defTabSz="914098" fontAlgn="base" hangingPunct="0">
              <a:spcBef>
                <a:spcPct val="0"/>
              </a:spcBef>
              <a:spcAft>
                <a:spcPct val="0"/>
              </a:spcAft>
            </a:pPr>
            <a:r>
              <a:rPr lang="en-US" sz="1400" b="1" dirty="0">
                <a:solidFill>
                  <a:srgbClr val="000000"/>
                </a:solidFill>
                <a:latin typeface="Verdana" pitchFamily="34" charset="0"/>
                <a:ea typeface="Verdana" pitchFamily="34" charset="0"/>
                <a:cs typeface="Verdana" pitchFamily="34" charset="0"/>
                <a:sym typeface="Verdana" pitchFamily="34" charset="0"/>
              </a:rPr>
              <a:t>All Exits</a:t>
            </a:r>
            <a:endParaRPr lang="en-US" sz="2500" dirty="0">
              <a:solidFill>
                <a:srgbClr val="000000"/>
              </a:solidFill>
              <a:sym typeface="Helvetica Light" charset="0"/>
            </a:endParaRPr>
          </a:p>
        </p:txBody>
      </p:sp>
      <p:sp>
        <p:nvSpPr>
          <p:cNvPr id="8197" name="Rectangle 5"/>
          <p:cNvSpPr>
            <a:spLocks/>
          </p:cNvSpPr>
          <p:nvPr/>
        </p:nvSpPr>
        <p:spPr bwMode="auto">
          <a:xfrm>
            <a:off x="5295306" y="5704955"/>
            <a:ext cx="2914427" cy="300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3495" tIns="38096" rIns="63495" bIns="38096"/>
          <a:lstStyle/>
          <a:p>
            <a:pPr defTabSz="914098" fontAlgn="base" hangingPunct="0">
              <a:spcBef>
                <a:spcPct val="0"/>
              </a:spcBef>
              <a:spcAft>
                <a:spcPct val="0"/>
              </a:spcAft>
            </a:pPr>
            <a:r>
              <a:rPr lang="en-US" sz="1400" b="1" dirty="0">
                <a:solidFill>
                  <a:srgbClr val="000000"/>
                </a:solidFill>
                <a:latin typeface="Verdana" pitchFamily="34" charset="0"/>
                <a:ea typeface="Verdana" pitchFamily="34" charset="0"/>
                <a:cs typeface="Verdana" pitchFamily="34" charset="0"/>
                <a:sym typeface="Verdana" pitchFamily="34" charset="0"/>
              </a:rPr>
              <a:t>Permanent Housing Exits</a:t>
            </a:r>
            <a:endParaRPr lang="en-US" sz="2500" dirty="0">
              <a:solidFill>
                <a:srgbClr val="000000"/>
              </a:solidFill>
              <a:sym typeface="Helvetica Light" charset="0"/>
            </a:endParaRPr>
          </a:p>
        </p:txBody>
      </p:sp>
      <p:sp>
        <p:nvSpPr>
          <p:cNvPr id="8198" name="Rectangle 6"/>
          <p:cNvSpPr>
            <a:spLocks/>
          </p:cNvSpPr>
          <p:nvPr/>
        </p:nvSpPr>
        <p:spPr bwMode="auto">
          <a:xfrm>
            <a:off x="508993" y="825996"/>
            <a:ext cx="8229824"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2" tIns="50795" rIns="88892" bIns="50795" anchor="ctr"/>
          <a:lstStyle/>
          <a:p>
            <a:pPr algn="ctr" defTabSz="912981" fontAlgn="base" hangingPunct="0">
              <a:spcBef>
                <a:spcPct val="0"/>
              </a:spcBef>
              <a:spcAft>
                <a:spcPct val="0"/>
              </a:spcAft>
            </a:pPr>
            <a:r>
              <a:rPr lang="en-US" sz="3400" dirty="0">
                <a:solidFill>
                  <a:srgbClr val="133C73"/>
                </a:solidFill>
                <a:latin typeface="Helvetica" charset="0"/>
                <a:ea typeface="Helvetica" charset="0"/>
                <a:cs typeface="Helvetica" charset="0"/>
                <a:sym typeface="Helvetica" charset="0"/>
              </a:rPr>
              <a:t>Average Cost Per Exit for </a:t>
            </a:r>
          </a:p>
          <a:p>
            <a:pPr algn="ctr" defTabSz="912981" fontAlgn="base" hangingPunct="0">
              <a:spcBef>
                <a:spcPct val="0"/>
              </a:spcBef>
              <a:spcAft>
                <a:spcPct val="0"/>
              </a:spcAft>
            </a:pPr>
            <a:r>
              <a:rPr lang="en-US" sz="3400" dirty="0">
                <a:solidFill>
                  <a:srgbClr val="133C73"/>
                </a:solidFill>
                <a:latin typeface="Helvetica" charset="0"/>
                <a:ea typeface="Helvetica" charset="0"/>
                <a:cs typeface="Helvetica" charset="0"/>
                <a:sym typeface="Helvetica" charset="0"/>
              </a:rPr>
              <a:t>Single Adults in 14 Communities</a:t>
            </a:r>
            <a:endParaRPr lang="en-US" sz="2000" dirty="0">
              <a:solidFill>
                <a:srgbClr val="000000"/>
              </a:solidFill>
              <a:sym typeface="Helvetica Light" charset="0"/>
            </a:endParaRPr>
          </a:p>
        </p:txBody>
      </p:sp>
    </p:spTree>
    <p:extLst>
      <p:ext uri="{BB962C8B-B14F-4D97-AF65-F5344CB8AC3E}">
        <p14:creationId xmlns:p14="http://schemas.microsoft.com/office/powerpoint/2010/main" val="382665391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78" y="202341"/>
            <a:ext cx="7358063" cy="1714500"/>
          </a:xfrm>
        </p:spPr>
        <p:txBody>
          <a:bodyPr/>
          <a:lstStyle/>
          <a:p>
            <a:r>
              <a:rPr lang="en-US" dirty="0" smtClean="0">
                <a:solidFill>
                  <a:srgbClr val="710505"/>
                </a:solidFill>
                <a:latin typeface="Verdana" pitchFamily="34" charset="0"/>
              </a:rPr>
              <a:t>HEARTH Measures</a:t>
            </a:r>
            <a:endParaRPr lang="en-US" dirty="0">
              <a:solidFill>
                <a:srgbClr val="710505"/>
              </a:solidFill>
              <a:latin typeface="Verdana" pitchFamily="34" charset="0"/>
            </a:endParaRPr>
          </a:p>
        </p:txBody>
      </p:sp>
      <p:sp>
        <p:nvSpPr>
          <p:cNvPr id="3" name="Content Placeholder 2"/>
          <p:cNvSpPr>
            <a:spLocks noGrp="1"/>
          </p:cNvSpPr>
          <p:nvPr>
            <p:ph idx="1"/>
          </p:nvPr>
        </p:nvSpPr>
        <p:spPr>
          <a:xfrm>
            <a:off x="892978" y="1946681"/>
            <a:ext cx="7574128" cy="4018359"/>
          </a:xfrm>
        </p:spPr>
        <p:txBody>
          <a:bodyPr>
            <a:noAutofit/>
          </a:bodyPr>
          <a:lstStyle/>
          <a:p>
            <a:pPr defTabSz="913745">
              <a:spcBef>
                <a:spcPts val="1200"/>
              </a:spcBef>
            </a:pPr>
            <a:r>
              <a:rPr lang="en-US" sz="2000" b="1" dirty="0">
                <a:solidFill>
                  <a:schemeClr val="tx1">
                    <a:lumMod val="90000"/>
                    <a:lumOff val="10000"/>
                  </a:schemeClr>
                </a:solidFill>
                <a:latin typeface="Verdana" pitchFamily="34" charset="0"/>
                <a:sym typeface="Helvetica Light Oblique" charset="0"/>
              </a:rPr>
              <a:t>Reduce the number of people who become </a:t>
            </a:r>
            <a:r>
              <a:rPr lang="en-US" sz="2000" b="1" dirty="0" smtClean="0">
                <a:solidFill>
                  <a:schemeClr val="tx1">
                    <a:lumMod val="90000"/>
                    <a:lumOff val="10000"/>
                  </a:schemeClr>
                </a:solidFill>
                <a:latin typeface="Verdana" pitchFamily="34" charset="0"/>
                <a:sym typeface="Helvetica Light Oblique" charset="0"/>
              </a:rPr>
              <a:t>homeless</a:t>
            </a:r>
            <a:endParaRPr lang="en-US" sz="2000" b="1" dirty="0">
              <a:solidFill>
                <a:schemeClr val="tx1">
                  <a:lumMod val="90000"/>
                  <a:lumOff val="10000"/>
                </a:schemeClr>
              </a:solidFill>
              <a:latin typeface="Verdana" pitchFamily="34" charset="0"/>
              <a:sym typeface="Helvetica Light Oblique" charset="0"/>
            </a:endParaRPr>
          </a:p>
          <a:p>
            <a:pPr defTabSz="913745">
              <a:spcBef>
                <a:spcPts val="1200"/>
              </a:spcBef>
            </a:pPr>
            <a:r>
              <a:rPr lang="en-US" sz="2000" b="1" dirty="0">
                <a:solidFill>
                  <a:schemeClr val="tx1">
                    <a:lumMod val="90000"/>
                    <a:lumOff val="10000"/>
                  </a:schemeClr>
                </a:solidFill>
                <a:latin typeface="Verdana" pitchFamily="34" charset="0"/>
                <a:sym typeface="Helvetica Light Oblique" charset="0"/>
              </a:rPr>
              <a:t>Reduce length of homelessness</a:t>
            </a:r>
          </a:p>
          <a:p>
            <a:pPr defTabSz="913745">
              <a:spcBef>
                <a:spcPts val="1200"/>
              </a:spcBef>
            </a:pPr>
            <a:r>
              <a:rPr lang="en-US" sz="2000" b="1" dirty="0" smtClean="0">
                <a:solidFill>
                  <a:schemeClr val="tx1">
                    <a:lumMod val="90000"/>
                    <a:lumOff val="10000"/>
                  </a:schemeClr>
                </a:solidFill>
                <a:latin typeface="Verdana" pitchFamily="34" charset="0"/>
                <a:sym typeface="Helvetica Light Oblique" charset="0"/>
              </a:rPr>
              <a:t>Reduce </a:t>
            </a:r>
            <a:r>
              <a:rPr lang="en-US" sz="2000" b="1" dirty="0">
                <a:solidFill>
                  <a:schemeClr val="tx1">
                    <a:lumMod val="90000"/>
                    <a:lumOff val="10000"/>
                  </a:schemeClr>
                </a:solidFill>
                <a:latin typeface="Verdana" pitchFamily="34" charset="0"/>
                <a:sym typeface="Helvetica Light Oblique" charset="0"/>
              </a:rPr>
              <a:t>return to homelessness</a:t>
            </a:r>
          </a:p>
          <a:p>
            <a:pPr defTabSz="913745">
              <a:spcBef>
                <a:spcPts val="1200"/>
              </a:spcBef>
            </a:pPr>
            <a:r>
              <a:rPr lang="en-US" sz="2000" dirty="0" smtClean="0">
                <a:solidFill>
                  <a:schemeClr val="tx1">
                    <a:lumMod val="90000"/>
                    <a:lumOff val="10000"/>
                  </a:schemeClr>
                </a:solidFill>
                <a:latin typeface="Verdana" pitchFamily="34" charset="0"/>
              </a:rPr>
              <a:t>Increase </a:t>
            </a:r>
            <a:r>
              <a:rPr lang="en-US" sz="2000" dirty="0">
                <a:solidFill>
                  <a:schemeClr val="tx1">
                    <a:lumMod val="90000"/>
                    <a:lumOff val="10000"/>
                  </a:schemeClr>
                </a:solidFill>
                <a:latin typeface="Verdana" pitchFamily="34" charset="0"/>
              </a:rPr>
              <a:t>jobs and income</a:t>
            </a:r>
          </a:p>
          <a:p>
            <a:pPr defTabSz="913745">
              <a:spcBef>
                <a:spcPts val="1200"/>
              </a:spcBef>
            </a:pPr>
            <a:r>
              <a:rPr lang="en-US" sz="2000" dirty="0" smtClean="0">
                <a:solidFill>
                  <a:schemeClr val="tx1">
                    <a:lumMod val="90000"/>
                    <a:lumOff val="10000"/>
                  </a:schemeClr>
                </a:solidFill>
                <a:latin typeface="Verdana" pitchFamily="34" charset="0"/>
              </a:rPr>
              <a:t>Other </a:t>
            </a:r>
            <a:r>
              <a:rPr lang="en-US" sz="2000" dirty="0">
                <a:solidFill>
                  <a:schemeClr val="tx1">
                    <a:lumMod val="90000"/>
                    <a:lumOff val="10000"/>
                  </a:schemeClr>
                </a:solidFill>
                <a:latin typeface="Verdana" pitchFamily="34" charset="0"/>
              </a:rPr>
              <a:t>accomplishments on reducing </a:t>
            </a:r>
            <a:r>
              <a:rPr lang="en-US" sz="2000" dirty="0" smtClean="0">
                <a:solidFill>
                  <a:schemeClr val="tx1">
                    <a:lumMod val="90000"/>
                    <a:lumOff val="10000"/>
                  </a:schemeClr>
                </a:solidFill>
                <a:latin typeface="Verdana" pitchFamily="34" charset="0"/>
              </a:rPr>
              <a:t>homelessness</a:t>
            </a:r>
            <a:endParaRPr lang="en-US" sz="2000" dirty="0">
              <a:solidFill>
                <a:schemeClr val="tx1">
                  <a:lumMod val="90000"/>
                  <a:lumOff val="10000"/>
                </a:schemeClr>
              </a:solidFill>
              <a:latin typeface="Verdana" pitchFamily="34" charset="0"/>
              <a:ea typeface="Helvetica" charset="0"/>
              <a:cs typeface="Helvetica" charset="0"/>
              <a:sym typeface="Helvetica" charset="0"/>
            </a:endParaRPr>
          </a:p>
          <a:p>
            <a:pPr defTabSz="913745">
              <a:spcBef>
                <a:spcPts val="1200"/>
              </a:spcBef>
            </a:pPr>
            <a:r>
              <a:rPr lang="en-US" sz="2000" dirty="0">
                <a:solidFill>
                  <a:schemeClr val="tx1">
                    <a:lumMod val="90000"/>
                    <a:lumOff val="10000"/>
                  </a:schemeClr>
                </a:solidFill>
                <a:latin typeface="Verdana" pitchFamily="34" charset="0"/>
              </a:rPr>
              <a:t>Thoroughness in reaching homeless </a:t>
            </a:r>
            <a:r>
              <a:rPr lang="en-US" sz="2000" dirty="0" smtClean="0">
                <a:solidFill>
                  <a:schemeClr val="tx1">
                    <a:lumMod val="90000"/>
                    <a:lumOff val="10000"/>
                  </a:schemeClr>
                </a:solidFill>
                <a:latin typeface="Verdana" pitchFamily="34" charset="0"/>
              </a:rPr>
              <a:t>population</a:t>
            </a:r>
            <a:endParaRPr lang="en-US" sz="2000" dirty="0">
              <a:solidFill>
                <a:schemeClr val="tx1">
                  <a:lumMod val="90000"/>
                  <a:lumOff val="10000"/>
                </a:schemeClr>
              </a:solidFill>
              <a:latin typeface="Verdana" pitchFamily="34" charset="0"/>
            </a:endParaRPr>
          </a:p>
        </p:txBody>
      </p:sp>
    </p:spTree>
    <p:extLst>
      <p:ext uri="{BB962C8B-B14F-4D97-AF65-F5344CB8AC3E}">
        <p14:creationId xmlns:p14="http://schemas.microsoft.com/office/powerpoint/2010/main" val="3065273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10505"/>
                </a:solidFill>
                <a:latin typeface="Verdana" pitchFamily="34" charset="0"/>
              </a:rPr>
              <a:t>Why Retool?	</a:t>
            </a:r>
            <a:endParaRPr lang="en-US" dirty="0">
              <a:solidFill>
                <a:srgbClr val="710505"/>
              </a:solidFill>
              <a:latin typeface="Verdana" pitchFamily="34" charset="0"/>
            </a:endParaRPr>
          </a:p>
        </p:txBody>
      </p:sp>
      <p:sp>
        <p:nvSpPr>
          <p:cNvPr id="3" name="Content Placeholder 2"/>
          <p:cNvSpPr>
            <a:spLocks noGrp="1"/>
          </p:cNvSpPr>
          <p:nvPr>
            <p:ph idx="1"/>
          </p:nvPr>
        </p:nvSpPr>
        <p:spPr>
          <a:xfrm>
            <a:off x="475014" y="1946681"/>
            <a:ext cx="8170222" cy="4018359"/>
          </a:xfrm>
        </p:spPr>
        <p:txBody>
          <a:bodyPr/>
          <a:lstStyle/>
          <a:p>
            <a:pPr marL="463337" lvl="1" indent="0">
              <a:spcBef>
                <a:spcPts val="1200"/>
              </a:spcBef>
              <a:buNone/>
            </a:pPr>
            <a:r>
              <a:rPr lang="en-US" sz="2000" dirty="0" smtClean="0">
                <a:solidFill>
                  <a:schemeClr val="tx1"/>
                </a:solidFill>
                <a:latin typeface="Verdana" pitchFamily="34" charset="0"/>
              </a:rPr>
              <a:t>Provides opportunity </a:t>
            </a:r>
            <a:r>
              <a:rPr lang="en-US" sz="2000" dirty="0">
                <a:solidFill>
                  <a:schemeClr val="tx1"/>
                </a:solidFill>
                <a:latin typeface="Verdana" pitchFamily="34" charset="0"/>
              </a:rPr>
              <a:t>for transitional housing providers to strategically assess effectiveness in:</a:t>
            </a:r>
          </a:p>
          <a:p>
            <a:pPr lvl="2">
              <a:spcBef>
                <a:spcPts val="1200"/>
              </a:spcBef>
            </a:pPr>
            <a:r>
              <a:rPr lang="en-US" sz="2000" dirty="0">
                <a:latin typeface="Verdana" pitchFamily="34" charset="0"/>
              </a:rPr>
              <a:t>Meeting HEARTH Goals (reducing Length of Stay)</a:t>
            </a:r>
          </a:p>
          <a:p>
            <a:pPr lvl="2">
              <a:spcBef>
                <a:spcPts val="1200"/>
              </a:spcBef>
            </a:pPr>
            <a:r>
              <a:rPr lang="en-US" sz="2000" dirty="0">
                <a:latin typeface="Verdana" pitchFamily="34" charset="0"/>
              </a:rPr>
              <a:t>Alignment with Federal Plan: Opening Doors</a:t>
            </a:r>
          </a:p>
          <a:p>
            <a:pPr lvl="2">
              <a:spcBef>
                <a:spcPts val="1200"/>
              </a:spcBef>
            </a:pPr>
            <a:r>
              <a:rPr lang="en-US" sz="2000" dirty="0">
                <a:latin typeface="Verdana" pitchFamily="34" charset="0"/>
              </a:rPr>
              <a:t>Community successes with HPRP</a:t>
            </a:r>
          </a:p>
          <a:p>
            <a:pPr marL="463337" lvl="1" indent="0">
              <a:spcBef>
                <a:spcPts val="1200"/>
              </a:spcBef>
              <a:buNone/>
            </a:pPr>
            <a:r>
              <a:rPr lang="en-US" sz="2000" dirty="0" smtClean="0">
                <a:solidFill>
                  <a:schemeClr val="tx1"/>
                </a:solidFill>
                <a:latin typeface="Verdana" pitchFamily="34" charset="0"/>
              </a:rPr>
              <a:t>Remain responsive </a:t>
            </a:r>
            <a:r>
              <a:rPr lang="en-US" sz="2000" dirty="0">
                <a:solidFill>
                  <a:schemeClr val="tx1"/>
                </a:solidFill>
                <a:latin typeface="Verdana" pitchFamily="34" charset="0"/>
              </a:rPr>
              <a:t>to emerging needs for housing and services in your community</a:t>
            </a:r>
          </a:p>
          <a:p>
            <a:pPr marL="463337" lvl="1" indent="0">
              <a:spcBef>
                <a:spcPts val="1200"/>
              </a:spcBef>
              <a:buNone/>
            </a:pPr>
            <a:r>
              <a:rPr lang="en-US" sz="2000" dirty="0" smtClean="0">
                <a:solidFill>
                  <a:schemeClr val="tx1"/>
                </a:solidFill>
                <a:latin typeface="Verdana" pitchFamily="34" charset="0"/>
              </a:rPr>
              <a:t>Strengthen </a:t>
            </a:r>
            <a:r>
              <a:rPr lang="en-US" sz="2000" dirty="0">
                <a:solidFill>
                  <a:schemeClr val="tx1"/>
                </a:solidFill>
                <a:latin typeface="Verdana" pitchFamily="34" charset="0"/>
              </a:rPr>
              <a:t>performance of your project and your local Continuum of Care</a:t>
            </a:r>
          </a:p>
        </p:txBody>
      </p:sp>
    </p:spTree>
    <p:extLst>
      <p:ext uri="{BB962C8B-B14F-4D97-AF65-F5344CB8AC3E}">
        <p14:creationId xmlns:p14="http://schemas.microsoft.com/office/powerpoint/2010/main" val="4207634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189" y="1105462"/>
            <a:ext cx="7772176" cy="1361777"/>
          </a:xfrm>
        </p:spPr>
        <p:txBody>
          <a:bodyPr/>
          <a:lstStyle/>
          <a:p>
            <a:pPr algn="ctr"/>
            <a:r>
              <a:rPr lang="en-US" sz="5400" b="0" cap="none" dirty="0" smtClean="0">
                <a:solidFill>
                  <a:srgbClr val="710505"/>
                </a:solidFill>
                <a:latin typeface="Verdana" pitchFamily="34" charset="0"/>
              </a:rPr>
              <a:t>Retool to What?</a:t>
            </a:r>
            <a:r>
              <a:rPr lang="en-US" sz="5400" b="0" dirty="0" smtClean="0">
                <a:solidFill>
                  <a:srgbClr val="710505"/>
                </a:solidFill>
                <a:latin typeface="Verdana" pitchFamily="34" charset="0"/>
              </a:rPr>
              <a:t/>
            </a:r>
            <a:br>
              <a:rPr lang="en-US" sz="5400" b="0" dirty="0" smtClean="0">
                <a:solidFill>
                  <a:srgbClr val="710505"/>
                </a:solidFill>
                <a:latin typeface="Verdana" pitchFamily="34" charset="0"/>
              </a:rPr>
            </a:br>
            <a:endParaRPr lang="en-US" sz="5400" b="0" dirty="0">
              <a:solidFill>
                <a:srgbClr val="710505"/>
              </a:solidFill>
              <a:latin typeface="Verdana" pitchFamily="34" charset="0"/>
            </a:endParaRPr>
          </a:p>
        </p:txBody>
      </p:sp>
      <p:sp>
        <p:nvSpPr>
          <p:cNvPr id="5" name="Text Placeholder 4"/>
          <p:cNvSpPr>
            <a:spLocks noGrp="1"/>
          </p:cNvSpPr>
          <p:nvPr>
            <p:ph type="body" idx="1"/>
          </p:nvPr>
        </p:nvSpPr>
        <p:spPr/>
        <p:txBody>
          <a:bodyPr>
            <a:noAutofit/>
          </a:bodyPr>
          <a:lstStyle/>
          <a:p>
            <a:pPr algn="ctr"/>
            <a:r>
              <a:rPr lang="en-US" sz="4000" dirty="0">
                <a:solidFill>
                  <a:schemeClr val="tx1"/>
                </a:solidFill>
                <a:latin typeface="Verdana" pitchFamily="34" charset="0"/>
              </a:rPr>
              <a:t>Rapid Re-Housing and Other Models</a:t>
            </a:r>
          </a:p>
        </p:txBody>
      </p:sp>
    </p:spTree>
    <p:extLst>
      <p:ext uri="{BB962C8B-B14F-4D97-AF65-F5344CB8AC3E}">
        <p14:creationId xmlns:p14="http://schemas.microsoft.com/office/powerpoint/2010/main" val="971982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4710"/>
            <a:ext cx="8229600" cy="960438"/>
          </a:xfrm>
        </p:spPr>
        <p:txBody>
          <a:bodyPr>
            <a:noAutofit/>
          </a:bodyPr>
          <a:lstStyle/>
          <a:p>
            <a:r>
              <a:rPr lang="en-US" sz="5400" dirty="0">
                <a:solidFill>
                  <a:srgbClr val="710505"/>
                </a:solidFill>
                <a:latin typeface="Verdana" pitchFamily="34" charset="0"/>
              </a:rPr>
              <a:t>Retooling </a:t>
            </a:r>
            <a:r>
              <a:rPr lang="en-US" sz="5400" dirty="0" smtClean="0">
                <a:solidFill>
                  <a:srgbClr val="710505"/>
                </a:solidFill>
                <a:latin typeface="Verdana" pitchFamily="34" charset="0"/>
              </a:rPr>
              <a:t>Options</a:t>
            </a:r>
            <a:endParaRPr lang="en-US" sz="5400" dirty="0">
              <a:solidFill>
                <a:srgbClr val="710505"/>
              </a:solidFill>
              <a:latin typeface="Verdana" pitchFamily="34" charset="0"/>
            </a:endParaRPr>
          </a:p>
        </p:txBody>
      </p:sp>
      <p:sp>
        <p:nvSpPr>
          <p:cNvPr id="5" name="Content Placeholder 4"/>
          <p:cNvSpPr>
            <a:spLocks noGrp="1"/>
          </p:cNvSpPr>
          <p:nvPr>
            <p:ph idx="1"/>
          </p:nvPr>
        </p:nvSpPr>
        <p:spPr>
          <a:xfrm>
            <a:off x="662152" y="1734493"/>
            <a:ext cx="8828688" cy="4572000"/>
          </a:xfrm>
        </p:spPr>
        <p:txBody>
          <a:bodyPr>
            <a:normAutofit/>
          </a:bodyPr>
          <a:lstStyle/>
          <a:p>
            <a:pPr>
              <a:lnSpc>
                <a:spcPct val="130000"/>
              </a:lnSpc>
              <a:spcBef>
                <a:spcPts val="1200"/>
              </a:spcBef>
              <a:buClrTx/>
              <a:buFont typeface="Wingdings" pitchFamily="2" charset="2"/>
              <a:buChar char="Ø"/>
            </a:pPr>
            <a:r>
              <a:rPr lang="en-US" sz="2800" dirty="0">
                <a:latin typeface="Verdana" pitchFamily="34" charset="0"/>
              </a:rPr>
              <a:t>Retooling parts of the program</a:t>
            </a:r>
          </a:p>
          <a:p>
            <a:pPr lvl="2">
              <a:lnSpc>
                <a:spcPct val="130000"/>
              </a:lnSpc>
              <a:spcBef>
                <a:spcPts val="1200"/>
              </a:spcBef>
              <a:buFont typeface="Wingdings" pitchFamily="2" charset="2"/>
              <a:buChar char="§"/>
            </a:pPr>
            <a:r>
              <a:rPr lang="en-US" sz="2800" dirty="0">
                <a:solidFill>
                  <a:schemeClr val="tx1"/>
                </a:solidFill>
                <a:latin typeface="Verdana" pitchFamily="34" charset="0"/>
              </a:rPr>
              <a:t>Shorten the length of stay</a:t>
            </a:r>
          </a:p>
          <a:p>
            <a:pPr lvl="2">
              <a:lnSpc>
                <a:spcPct val="130000"/>
              </a:lnSpc>
              <a:spcBef>
                <a:spcPts val="1200"/>
              </a:spcBef>
              <a:buFont typeface="Wingdings" pitchFamily="2" charset="2"/>
              <a:buChar char="§"/>
            </a:pPr>
            <a:r>
              <a:rPr lang="en-US" sz="2800" dirty="0">
                <a:solidFill>
                  <a:schemeClr val="tx1"/>
                </a:solidFill>
                <a:latin typeface="Verdana" pitchFamily="34" charset="0"/>
              </a:rPr>
              <a:t>Moving to a voluntary services model</a:t>
            </a:r>
          </a:p>
          <a:p>
            <a:pPr lvl="2">
              <a:lnSpc>
                <a:spcPct val="130000"/>
              </a:lnSpc>
              <a:spcBef>
                <a:spcPts val="1200"/>
              </a:spcBef>
              <a:buFont typeface="Wingdings" pitchFamily="2" charset="2"/>
              <a:buChar char="§"/>
            </a:pPr>
            <a:r>
              <a:rPr lang="en-US" sz="2800" dirty="0">
                <a:solidFill>
                  <a:schemeClr val="tx1"/>
                </a:solidFill>
                <a:latin typeface="Verdana" pitchFamily="34" charset="0"/>
              </a:rPr>
              <a:t>Target population</a:t>
            </a:r>
          </a:p>
          <a:p>
            <a:pPr lvl="2">
              <a:lnSpc>
                <a:spcPct val="130000"/>
              </a:lnSpc>
              <a:spcBef>
                <a:spcPts val="1200"/>
              </a:spcBef>
              <a:buFont typeface="Wingdings" pitchFamily="2" charset="2"/>
              <a:buChar char="§"/>
            </a:pPr>
            <a:r>
              <a:rPr lang="en-US" sz="2800" dirty="0">
                <a:solidFill>
                  <a:schemeClr val="tx1"/>
                </a:solidFill>
                <a:latin typeface="Verdana" pitchFamily="34" charset="0"/>
              </a:rPr>
              <a:t>Change in number of units/person</a:t>
            </a:r>
            <a:endParaRPr lang="en-US" sz="2800" dirty="0">
              <a:latin typeface="Verdana" pitchFamily="34" charset="0"/>
            </a:endParaRPr>
          </a:p>
        </p:txBody>
      </p:sp>
    </p:spTree>
    <p:extLst>
      <p:ext uri="{BB962C8B-B14F-4D97-AF65-F5344CB8AC3E}">
        <p14:creationId xmlns:p14="http://schemas.microsoft.com/office/powerpoint/2010/main" val="1380641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87366" y="1734493"/>
            <a:ext cx="7299434" cy="3941093"/>
          </a:xfrm>
        </p:spPr>
        <p:txBody>
          <a:bodyPr>
            <a:normAutofit/>
          </a:bodyPr>
          <a:lstStyle/>
          <a:p>
            <a:pPr>
              <a:lnSpc>
                <a:spcPct val="130000"/>
              </a:lnSpc>
              <a:spcBef>
                <a:spcPts val="1200"/>
              </a:spcBef>
              <a:buClrTx/>
              <a:buFont typeface="Wingdings" pitchFamily="2" charset="2"/>
              <a:buChar char="Ø"/>
            </a:pPr>
            <a:r>
              <a:rPr lang="en-US" sz="2800" dirty="0">
                <a:latin typeface="Verdana" pitchFamily="34" charset="0"/>
              </a:rPr>
              <a:t>Retooling to a new model</a:t>
            </a:r>
          </a:p>
          <a:p>
            <a:pPr lvl="2">
              <a:lnSpc>
                <a:spcPct val="130000"/>
              </a:lnSpc>
              <a:spcBef>
                <a:spcPts val="1200"/>
              </a:spcBef>
              <a:buFont typeface="Wingdings" pitchFamily="2" charset="2"/>
              <a:buChar char="§"/>
            </a:pPr>
            <a:r>
              <a:rPr lang="en-US" sz="2800" dirty="0">
                <a:solidFill>
                  <a:schemeClr val="tx1"/>
                </a:solidFill>
                <a:latin typeface="Verdana" pitchFamily="34" charset="0"/>
              </a:rPr>
              <a:t>Emergency Housing</a:t>
            </a:r>
          </a:p>
          <a:p>
            <a:pPr lvl="2">
              <a:lnSpc>
                <a:spcPct val="130000"/>
              </a:lnSpc>
              <a:spcBef>
                <a:spcPts val="1200"/>
              </a:spcBef>
              <a:buFont typeface="Wingdings" pitchFamily="2" charset="2"/>
              <a:buChar char="§"/>
            </a:pPr>
            <a:r>
              <a:rPr lang="en-US" sz="2800" dirty="0">
                <a:solidFill>
                  <a:schemeClr val="tx1"/>
                </a:solidFill>
                <a:latin typeface="Verdana" pitchFamily="34" charset="0"/>
              </a:rPr>
              <a:t>Rapid Rehousing</a:t>
            </a:r>
          </a:p>
          <a:p>
            <a:pPr lvl="2">
              <a:lnSpc>
                <a:spcPct val="130000"/>
              </a:lnSpc>
              <a:spcBef>
                <a:spcPts val="1200"/>
              </a:spcBef>
              <a:buFont typeface="Wingdings" pitchFamily="2" charset="2"/>
              <a:buChar char="§"/>
            </a:pPr>
            <a:r>
              <a:rPr lang="en-US" sz="2800" dirty="0">
                <a:solidFill>
                  <a:schemeClr val="tx1"/>
                </a:solidFill>
                <a:latin typeface="Verdana" pitchFamily="34" charset="0"/>
              </a:rPr>
              <a:t>Permanent Supportive Housing</a:t>
            </a:r>
            <a:endParaRPr lang="en-US" sz="2800" dirty="0">
              <a:latin typeface="Verdana" pitchFamily="34" charset="0"/>
            </a:endParaRPr>
          </a:p>
        </p:txBody>
      </p:sp>
      <p:sp>
        <p:nvSpPr>
          <p:cNvPr id="6" name="Title 3"/>
          <p:cNvSpPr txBox="1">
            <a:spLocks/>
          </p:cNvSpPr>
          <p:nvPr/>
        </p:nvSpPr>
        <p:spPr bwMode="auto">
          <a:xfrm>
            <a:off x="457200" y="604710"/>
            <a:ext cx="8229600"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99" tIns="35699" rIns="35699" bIns="35699" numCol="1" anchor="ctr" anchorCtr="0" compatLnSpc="1">
            <a:prstTxWarp prst="textNoShape">
              <a:avLst/>
            </a:prstTxWarp>
            <a:noAutofit/>
          </a:bodyPr>
          <a:lstStyle>
            <a:lvl1pPr algn="ctr" defTabSz="410562" rtl="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08"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618"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925"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237"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sz="5400" dirty="0" smtClean="0">
                <a:solidFill>
                  <a:srgbClr val="710505"/>
                </a:solidFill>
                <a:latin typeface="Verdana" pitchFamily="34" charset="0"/>
              </a:rPr>
              <a:t>Retooling Options</a:t>
            </a:r>
            <a:endParaRPr lang="en-US" sz="5400" dirty="0">
              <a:solidFill>
                <a:srgbClr val="710505"/>
              </a:solidFill>
              <a:latin typeface="Verdana" pitchFamily="34" charset="0"/>
            </a:endParaRPr>
          </a:p>
        </p:txBody>
      </p:sp>
    </p:spTree>
    <p:extLst>
      <p:ext uri="{BB962C8B-B14F-4D97-AF65-F5344CB8AC3E}">
        <p14:creationId xmlns:p14="http://schemas.microsoft.com/office/powerpoint/2010/main" val="358468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Box 17"/>
          <p:cNvSpPr txBox="1"/>
          <p:nvPr/>
        </p:nvSpPr>
        <p:spPr>
          <a:xfrm>
            <a:off x="6300788" y="1454151"/>
            <a:ext cx="2714625" cy="738188"/>
          </a:xfrm>
          <a:prstGeom prst="rect">
            <a:avLst/>
          </a:prstGeom>
          <a:noFill/>
        </p:spPr>
        <p:txBody>
          <a:bodyPr lIns="91397" tIns="45699" rIns="91397" bIns="45699">
            <a:spAutoFit/>
          </a:bodyPr>
          <a:lstStyle/>
          <a:p>
            <a:pPr algn="ctr">
              <a:defRPr/>
            </a:pPr>
            <a:r>
              <a:rPr lang="en-US" sz="1400" b="1" dirty="0">
                <a:solidFill>
                  <a:srgbClr val="4F81BD">
                    <a:lumMod val="75000"/>
                  </a:srgbClr>
                </a:solidFill>
              </a:rPr>
              <a:t>Intensive medical, mental health and other treatment services (Chronic Homelessness)</a:t>
            </a:r>
          </a:p>
        </p:txBody>
      </p:sp>
      <p:sp>
        <p:nvSpPr>
          <p:cNvPr id="19" name="TextBox 18"/>
          <p:cNvSpPr txBox="1"/>
          <p:nvPr/>
        </p:nvSpPr>
        <p:spPr>
          <a:xfrm>
            <a:off x="152401" y="139700"/>
            <a:ext cx="4724400" cy="84455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anchor="ctr"/>
          <a:lstStyle/>
          <a:p>
            <a:pPr algn="ctr">
              <a:defRPr/>
            </a:pPr>
            <a:r>
              <a:rPr lang="en-US" b="1" dirty="0" smtClean="0">
                <a:solidFill>
                  <a:prstClr val="white"/>
                </a:solidFill>
              </a:rPr>
              <a:t>Diagram 1: Analyzing Key </a:t>
            </a:r>
            <a:r>
              <a:rPr lang="en-US" b="1" dirty="0">
                <a:solidFill>
                  <a:prstClr val="white"/>
                </a:solidFill>
              </a:rPr>
              <a:t>Program </a:t>
            </a:r>
            <a:r>
              <a:rPr lang="en-US" b="1" dirty="0" smtClean="0">
                <a:solidFill>
                  <a:prstClr val="white"/>
                </a:solidFill>
              </a:rPr>
              <a:t>Features</a:t>
            </a:r>
            <a:r>
              <a:rPr lang="en-US" b="1" dirty="0">
                <a:solidFill>
                  <a:prstClr val="white"/>
                </a:solidFill>
              </a:rPr>
              <a:t> </a:t>
            </a:r>
            <a:r>
              <a:rPr lang="en-US" b="1" dirty="0" smtClean="0">
                <a:solidFill>
                  <a:prstClr val="white"/>
                </a:solidFill>
              </a:rPr>
              <a:t>for Programs Serving Single Adults</a:t>
            </a:r>
            <a:endParaRPr lang="en-US" dirty="0">
              <a:solidFill>
                <a:prstClr val="white"/>
              </a:solidFill>
            </a:endParaRPr>
          </a:p>
        </p:txBody>
      </p:sp>
      <p:sp>
        <p:nvSpPr>
          <p:cNvPr id="24" name="TextBox 23"/>
          <p:cNvSpPr txBox="1"/>
          <p:nvPr/>
        </p:nvSpPr>
        <p:spPr>
          <a:xfrm>
            <a:off x="244476" y="2765425"/>
            <a:ext cx="1512888" cy="738664"/>
          </a:xfrm>
          <a:prstGeom prst="rect">
            <a:avLst/>
          </a:prstGeom>
          <a:noFill/>
        </p:spPr>
        <p:txBody>
          <a:bodyPr lIns="91397" tIns="45699" rIns="91397" bIns="45699">
            <a:spAutoFit/>
          </a:bodyPr>
          <a:lstStyle/>
          <a:p>
            <a:pPr algn="ctr">
              <a:defRPr/>
            </a:pPr>
            <a:r>
              <a:rPr lang="en-US" sz="1400" b="1" dirty="0">
                <a:solidFill>
                  <a:srgbClr val="4F81BD">
                    <a:lumMod val="75000"/>
                  </a:srgbClr>
                </a:solidFill>
              </a:rPr>
              <a:t>Owned or leased facility, </a:t>
            </a:r>
          </a:p>
          <a:p>
            <a:pPr algn="ctr">
              <a:defRPr/>
            </a:pPr>
            <a:r>
              <a:rPr lang="en-US" sz="1400" b="1" dirty="0">
                <a:solidFill>
                  <a:srgbClr val="4F81BD">
                    <a:lumMod val="75000"/>
                  </a:srgbClr>
                </a:solidFill>
              </a:rPr>
              <a:t>dormitory style</a:t>
            </a:r>
          </a:p>
        </p:txBody>
      </p:sp>
      <p:sp>
        <p:nvSpPr>
          <p:cNvPr id="25" name="TextBox 24"/>
          <p:cNvSpPr txBox="1"/>
          <p:nvPr/>
        </p:nvSpPr>
        <p:spPr>
          <a:xfrm>
            <a:off x="141288" y="2046289"/>
            <a:ext cx="1720850" cy="738187"/>
          </a:xfrm>
          <a:prstGeom prst="rect">
            <a:avLst/>
          </a:prstGeom>
          <a:noFill/>
        </p:spPr>
        <p:txBody>
          <a:bodyPr lIns="91397" tIns="45699" rIns="91397" bIns="45699">
            <a:spAutoFit/>
          </a:bodyPr>
          <a:lstStyle/>
          <a:p>
            <a:pPr algn="ctr">
              <a:defRPr/>
            </a:pPr>
            <a:r>
              <a:rPr lang="en-US" sz="1400" b="1" dirty="0">
                <a:solidFill>
                  <a:srgbClr val="4F81BD">
                    <a:lumMod val="75000"/>
                  </a:srgbClr>
                </a:solidFill>
              </a:rPr>
              <a:t>Structure of Your Transitional Housing Units</a:t>
            </a:r>
          </a:p>
        </p:txBody>
      </p:sp>
      <p:sp>
        <p:nvSpPr>
          <p:cNvPr id="27" name="TextBox 26"/>
          <p:cNvSpPr txBox="1"/>
          <p:nvPr/>
        </p:nvSpPr>
        <p:spPr>
          <a:xfrm>
            <a:off x="244476" y="4114800"/>
            <a:ext cx="1512888" cy="738664"/>
          </a:xfrm>
          <a:prstGeom prst="rect">
            <a:avLst/>
          </a:prstGeom>
          <a:noFill/>
        </p:spPr>
        <p:txBody>
          <a:bodyPr lIns="91397" tIns="45699" rIns="91397" bIns="45699">
            <a:spAutoFit/>
          </a:bodyPr>
          <a:lstStyle/>
          <a:p>
            <a:pPr algn="ctr">
              <a:defRPr/>
            </a:pPr>
            <a:r>
              <a:rPr lang="en-US" sz="1400" b="1" dirty="0">
                <a:solidFill>
                  <a:srgbClr val="4F81BD">
                    <a:lumMod val="75000"/>
                  </a:srgbClr>
                </a:solidFill>
              </a:rPr>
              <a:t>Owned or leased building apartment-style</a:t>
            </a:r>
          </a:p>
        </p:txBody>
      </p:sp>
      <p:sp>
        <p:nvSpPr>
          <p:cNvPr id="28" name="TextBox 27"/>
          <p:cNvSpPr txBox="1"/>
          <p:nvPr/>
        </p:nvSpPr>
        <p:spPr>
          <a:xfrm>
            <a:off x="222250" y="5357336"/>
            <a:ext cx="1512888" cy="738664"/>
          </a:xfrm>
          <a:prstGeom prst="rect">
            <a:avLst/>
          </a:prstGeom>
          <a:noFill/>
        </p:spPr>
        <p:txBody>
          <a:bodyPr lIns="91397" tIns="45699" rIns="91397" bIns="45699">
            <a:spAutoFit/>
          </a:bodyPr>
          <a:lstStyle/>
          <a:p>
            <a:pPr algn="ctr">
              <a:defRPr/>
            </a:pPr>
            <a:r>
              <a:rPr lang="en-US" sz="1400" b="1" dirty="0">
                <a:solidFill>
                  <a:srgbClr val="4F81BD">
                    <a:lumMod val="75000"/>
                  </a:srgbClr>
                </a:solidFill>
              </a:rPr>
              <a:t>Scattered-site or leased apartments</a:t>
            </a:r>
          </a:p>
        </p:txBody>
      </p:sp>
      <p:sp>
        <p:nvSpPr>
          <p:cNvPr id="31" name="TextBox 30"/>
          <p:cNvSpPr txBox="1"/>
          <p:nvPr/>
        </p:nvSpPr>
        <p:spPr>
          <a:xfrm>
            <a:off x="3319463" y="1063634"/>
            <a:ext cx="4064000" cy="307975"/>
          </a:xfrm>
          <a:prstGeom prst="rect">
            <a:avLst/>
          </a:prstGeom>
          <a:noFill/>
        </p:spPr>
        <p:txBody>
          <a:bodyPr lIns="91397" tIns="45699" rIns="91397" bIns="45699">
            <a:spAutoFit/>
          </a:bodyPr>
          <a:lstStyle/>
          <a:p>
            <a:pPr algn="ctr">
              <a:defRPr/>
            </a:pPr>
            <a:r>
              <a:rPr lang="en-US" sz="1400" b="1" dirty="0">
                <a:solidFill>
                  <a:srgbClr val="4F81BD">
                    <a:lumMod val="75000"/>
                  </a:srgbClr>
                </a:solidFill>
              </a:rPr>
              <a:t>Type of Services Provided in Transitional Housing</a:t>
            </a:r>
          </a:p>
        </p:txBody>
      </p:sp>
      <p:sp>
        <p:nvSpPr>
          <p:cNvPr id="32" name="TextBox 31"/>
          <p:cNvSpPr txBox="1"/>
          <p:nvPr/>
        </p:nvSpPr>
        <p:spPr>
          <a:xfrm>
            <a:off x="2157415" y="1471613"/>
            <a:ext cx="1951037" cy="738187"/>
          </a:xfrm>
          <a:prstGeom prst="rect">
            <a:avLst/>
          </a:prstGeom>
          <a:noFill/>
        </p:spPr>
        <p:txBody>
          <a:bodyPr lIns="91397" tIns="45699" rIns="91397" bIns="45699">
            <a:spAutoFit/>
          </a:bodyPr>
          <a:lstStyle/>
          <a:p>
            <a:pPr algn="ctr">
              <a:defRPr/>
            </a:pPr>
            <a:r>
              <a:rPr lang="en-US" sz="1400" b="1" dirty="0">
                <a:solidFill>
                  <a:srgbClr val="4F81BD">
                    <a:lumMod val="75000"/>
                  </a:srgbClr>
                </a:solidFill>
              </a:rPr>
              <a:t>Employment, life skills, economic, housing location</a:t>
            </a:r>
          </a:p>
        </p:txBody>
      </p:sp>
      <p:sp>
        <p:nvSpPr>
          <p:cNvPr id="33" name="TextBox 32"/>
          <p:cNvSpPr txBox="1"/>
          <p:nvPr/>
        </p:nvSpPr>
        <p:spPr>
          <a:xfrm>
            <a:off x="4395797" y="1454151"/>
            <a:ext cx="1952625" cy="738188"/>
          </a:xfrm>
          <a:prstGeom prst="rect">
            <a:avLst/>
          </a:prstGeom>
          <a:noFill/>
        </p:spPr>
        <p:txBody>
          <a:bodyPr lIns="91397" tIns="45699" rIns="91397" bIns="45699">
            <a:spAutoFit/>
          </a:bodyPr>
          <a:lstStyle/>
          <a:p>
            <a:pPr algn="ctr">
              <a:defRPr/>
            </a:pPr>
            <a:r>
              <a:rPr lang="en-US" sz="1400" b="1" dirty="0">
                <a:solidFill>
                  <a:srgbClr val="4F81BD">
                    <a:lumMod val="75000"/>
                  </a:srgbClr>
                </a:solidFill>
              </a:rPr>
              <a:t>Moderate treatment services, DV, employment</a:t>
            </a:r>
          </a:p>
        </p:txBody>
      </p:sp>
      <p:grpSp>
        <p:nvGrpSpPr>
          <p:cNvPr id="16394" name="Group 15"/>
          <p:cNvGrpSpPr>
            <a:grpSpLocks/>
          </p:cNvGrpSpPr>
          <p:nvPr/>
        </p:nvGrpSpPr>
        <p:grpSpPr bwMode="auto">
          <a:xfrm>
            <a:off x="1981201" y="2174875"/>
            <a:ext cx="6781800" cy="4486275"/>
            <a:chOff x="1981200" y="2192453"/>
            <a:chExt cx="6781800" cy="4485817"/>
          </a:xfrm>
        </p:grpSpPr>
        <p:sp>
          <p:nvSpPr>
            <p:cNvPr id="37" name="Right Arrow 36"/>
            <p:cNvSpPr/>
            <p:nvPr/>
          </p:nvSpPr>
          <p:spPr>
            <a:xfrm rot="5400000">
              <a:off x="897959" y="4274232"/>
              <a:ext cx="4468357" cy="304800"/>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3" name="Right Arrow 42"/>
            <p:cNvSpPr/>
            <p:nvPr/>
          </p:nvSpPr>
          <p:spPr>
            <a:xfrm rot="5400000">
              <a:off x="3145859" y="4274232"/>
              <a:ext cx="4468357" cy="304800"/>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16402" name="Group 14"/>
            <p:cNvGrpSpPr>
              <a:grpSpLocks/>
            </p:cNvGrpSpPr>
            <p:nvPr/>
          </p:nvGrpSpPr>
          <p:grpSpPr bwMode="auto">
            <a:xfrm>
              <a:off x="1981200" y="2209914"/>
              <a:ext cx="6781800" cy="4468356"/>
              <a:chOff x="1981200" y="2209914"/>
              <a:chExt cx="6781800" cy="4468356"/>
            </a:xfrm>
          </p:grpSpPr>
          <p:sp>
            <p:nvSpPr>
              <p:cNvPr id="44" name="Right Arrow 43"/>
              <p:cNvSpPr/>
              <p:nvPr/>
            </p:nvSpPr>
            <p:spPr>
              <a:xfrm rot="5400000">
                <a:off x="5423922" y="4291692"/>
                <a:ext cx="4468356" cy="304800"/>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 name="Right Arrow 25"/>
              <p:cNvSpPr/>
              <p:nvPr/>
            </p:nvSpPr>
            <p:spPr>
              <a:xfrm>
                <a:off x="1981200" y="5606817"/>
                <a:ext cx="6767513" cy="304769"/>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16405" name="Group 13"/>
              <p:cNvGrpSpPr>
                <a:grpSpLocks/>
              </p:cNvGrpSpPr>
              <p:nvPr/>
            </p:nvGrpSpPr>
            <p:grpSpPr bwMode="auto">
              <a:xfrm>
                <a:off x="1995488" y="2660718"/>
                <a:ext cx="6767512" cy="3579447"/>
                <a:chOff x="1995488" y="2660718"/>
                <a:chExt cx="6767512" cy="3579447"/>
              </a:xfrm>
            </p:grpSpPr>
            <p:sp>
              <p:nvSpPr>
                <p:cNvPr id="23" name="Right Arrow 22"/>
                <p:cNvSpPr/>
                <p:nvPr/>
              </p:nvSpPr>
              <p:spPr>
                <a:xfrm>
                  <a:off x="1995488" y="4341709"/>
                  <a:ext cx="6767512" cy="304769"/>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Right Arrow 1"/>
                <p:cNvSpPr/>
                <p:nvPr/>
              </p:nvSpPr>
              <p:spPr>
                <a:xfrm>
                  <a:off x="1995488" y="3017869"/>
                  <a:ext cx="6767512" cy="304769"/>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ounded Rectangle 6">
                  <a:hlinkClick r:id="rId3" action="ppaction://hlinksldjump"/>
                </p:cNvPr>
                <p:cNvSpPr/>
                <p:nvPr/>
              </p:nvSpPr>
              <p:spPr>
                <a:xfrm>
                  <a:off x="2530475" y="2665480"/>
                  <a:ext cx="1203325" cy="96192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400" b="1" dirty="0">
                      <a:solidFill>
                        <a:prstClr val="white"/>
                      </a:solidFill>
                    </a:rPr>
                    <a:t>Emergency Housing</a:t>
                  </a:r>
                </a:p>
              </p:txBody>
            </p:sp>
            <p:sp>
              <p:nvSpPr>
                <p:cNvPr id="34" name="Rounded Rectangle 33">
                  <a:hlinkClick r:id="rId3" action="ppaction://hlinksldjump"/>
                </p:cNvPr>
                <p:cNvSpPr/>
                <p:nvPr/>
              </p:nvSpPr>
              <p:spPr>
                <a:xfrm>
                  <a:off x="4724400" y="2665480"/>
                  <a:ext cx="1295400" cy="96192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400" b="1" dirty="0">
                      <a:solidFill>
                        <a:prstClr val="white"/>
                      </a:solidFill>
                    </a:rPr>
                    <a:t>Emergency Housing</a:t>
                  </a:r>
                </a:p>
              </p:txBody>
            </p:sp>
            <p:sp>
              <p:nvSpPr>
                <p:cNvPr id="35" name="Rounded Rectangle 34"/>
                <p:cNvSpPr/>
                <p:nvPr/>
              </p:nvSpPr>
              <p:spPr>
                <a:xfrm>
                  <a:off x="7010400" y="2660718"/>
                  <a:ext cx="1295400" cy="96192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400" b="1" dirty="0">
                      <a:solidFill>
                        <a:prstClr val="white"/>
                      </a:solidFill>
                    </a:rPr>
                    <a:t>Emergency Housing</a:t>
                  </a:r>
                </a:p>
              </p:txBody>
            </p:sp>
            <p:sp>
              <p:nvSpPr>
                <p:cNvPr id="36" name="Rounded Rectangle 35"/>
                <p:cNvSpPr/>
                <p:nvPr/>
              </p:nvSpPr>
              <p:spPr>
                <a:xfrm>
                  <a:off x="2530475" y="4013129"/>
                  <a:ext cx="1203325" cy="96192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400" b="1" dirty="0">
                      <a:solidFill>
                        <a:prstClr val="white"/>
                      </a:solidFill>
                    </a:rPr>
                    <a:t>Emergency Housing</a:t>
                  </a:r>
                </a:p>
              </p:txBody>
            </p:sp>
            <p:sp>
              <p:nvSpPr>
                <p:cNvPr id="38" name="Rounded Rectangle 37">
                  <a:hlinkClick r:id="" action="ppaction://noaction"/>
                </p:cNvPr>
                <p:cNvSpPr/>
                <p:nvPr/>
              </p:nvSpPr>
              <p:spPr>
                <a:xfrm>
                  <a:off x="7010400" y="4013130"/>
                  <a:ext cx="1295400" cy="9619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b="1" dirty="0">
                      <a:solidFill>
                        <a:prstClr val="white"/>
                      </a:solidFill>
                    </a:rPr>
                    <a:t>Permanent Supportive Housing</a:t>
                  </a:r>
                </a:p>
              </p:txBody>
            </p:sp>
            <p:sp>
              <p:nvSpPr>
                <p:cNvPr id="39" name="Rounded Rectangle 38"/>
                <p:cNvSpPr/>
                <p:nvPr/>
              </p:nvSpPr>
              <p:spPr>
                <a:xfrm>
                  <a:off x="4724400" y="4013130"/>
                  <a:ext cx="1295400" cy="96192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400" b="1" dirty="0">
                      <a:solidFill>
                        <a:prstClr val="white"/>
                      </a:solidFill>
                    </a:rPr>
                    <a:t>Emergency Housing</a:t>
                  </a:r>
                </a:p>
              </p:txBody>
            </p:sp>
            <p:sp>
              <p:nvSpPr>
                <p:cNvPr id="40" name="Rounded Rectangle 39">
                  <a:hlinkClick r:id="rId3" action="ppaction://hlinksldjump"/>
                </p:cNvPr>
                <p:cNvSpPr/>
                <p:nvPr/>
              </p:nvSpPr>
              <p:spPr>
                <a:xfrm>
                  <a:off x="2530475" y="5278238"/>
                  <a:ext cx="1203325" cy="961927"/>
                </a:xfrm>
                <a:prstGeom prst="roundRect">
                  <a:avLst/>
                </a:prstGeom>
                <a:solidFill>
                  <a:schemeClr val="accent3">
                    <a:lumMod val="75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400" b="1" dirty="0">
                      <a:solidFill>
                        <a:prstClr val="white"/>
                      </a:solidFill>
                    </a:rPr>
                    <a:t>Rapid </a:t>
                  </a:r>
                  <a:br>
                    <a:rPr lang="en-US" sz="1400" b="1" dirty="0">
                      <a:solidFill>
                        <a:prstClr val="white"/>
                      </a:solidFill>
                    </a:rPr>
                  </a:br>
                  <a:r>
                    <a:rPr lang="en-US" sz="1400" b="1" dirty="0">
                      <a:solidFill>
                        <a:prstClr val="white"/>
                      </a:solidFill>
                    </a:rPr>
                    <a:t>Re-housing</a:t>
                  </a:r>
                </a:p>
              </p:txBody>
            </p:sp>
            <p:sp>
              <p:nvSpPr>
                <p:cNvPr id="41" name="Rounded Rectangle 40">
                  <a:hlinkClick r:id="" action="ppaction://noaction"/>
                </p:cNvPr>
                <p:cNvSpPr/>
                <p:nvPr/>
              </p:nvSpPr>
              <p:spPr>
                <a:xfrm>
                  <a:off x="7010400" y="5278238"/>
                  <a:ext cx="1295400" cy="9619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b="1" dirty="0">
                      <a:solidFill>
                        <a:prstClr val="white"/>
                      </a:solidFill>
                    </a:rPr>
                    <a:t>Permanent Supportive Housing</a:t>
                  </a:r>
                </a:p>
              </p:txBody>
            </p:sp>
            <p:sp>
              <p:nvSpPr>
                <p:cNvPr id="42" name="Rounded Rectangle 41">
                  <a:hlinkClick r:id="rId3" action="ppaction://hlinksldjump"/>
                </p:cNvPr>
                <p:cNvSpPr/>
                <p:nvPr/>
              </p:nvSpPr>
              <p:spPr>
                <a:xfrm>
                  <a:off x="4770438" y="5278238"/>
                  <a:ext cx="1249362" cy="961927"/>
                </a:xfrm>
                <a:prstGeom prst="roundRect">
                  <a:avLst/>
                </a:prstGeom>
                <a:solidFill>
                  <a:schemeClr val="accent3">
                    <a:lumMod val="75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400" b="1" dirty="0">
                      <a:solidFill>
                        <a:prstClr val="white"/>
                      </a:solidFill>
                    </a:rPr>
                    <a:t>Rapid </a:t>
                  </a:r>
                  <a:br>
                    <a:rPr lang="en-US" sz="1400" b="1" dirty="0">
                      <a:solidFill>
                        <a:prstClr val="white"/>
                      </a:solidFill>
                    </a:rPr>
                  </a:br>
                  <a:r>
                    <a:rPr lang="en-US" sz="1400" b="1" dirty="0">
                      <a:solidFill>
                        <a:prstClr val="white"/>
                      </a:solidFill>
                    </a:rPr>
                    <a:t>Re-housing</a:t>
                  </a:r>
                </a:p>
              </p:txBody>
            </p:sp>
          </p:grpSp>
        </p:grpSp>
      </p:grpSp>
      <p:cxnSp>
        <p:nvCxnSpPr>
          <p:cNvPr id="4" name="Straight Connector 3"/>
          <p:cNvCxnSpPr/>
          <p:nvPr/>
        </p:nvCxnSpPr>
        <p:spPr>
          <a:xfrm>
            <a:off x="1981200" y="1454150"/>
            <a:ext cx="685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44476" y="2759075"/>
            <a:ext cx="15128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354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Box 17"/>
          <p:cNvSpPr txBox="1"/>
          <p:nvPr/>
        </p:nvSpPr>
        <p:spPr>
          <a:xfrm>
            <a:off x="6300788" y="1454151"/>
            <a:ext cx="2714625" cy="738188"/>
          </a:xfrm>
          <a:prstGeom prst="rect">
            <a:avLst/>
          </a:prstGeom>
          <a:noFill/>
        </p:spPr>
        <p:txBody>
          <a:bodyPr lIns="91397" tIns="45699" rIns="91397" bIns="45699">
            <a:spAutoFit/>
          </a:bodyPr>
          <a:lstStyle/>
          <a:p>
            <a:pPr algn="ctr">
              <a:defRPr/>
            </a:pPr>
            <a:r>
              <a:rPr lang="en-US" sz="1400" b="1" dirty="0">
                <a:solidFill>
                  <a:srgbClr val="4F81BD">
                    <a:lumMod val="75000"/>
                  </a:srgbClr>
                </a:solidFill>
              </a:rPr>
              <a:t>Intensive medical, mental health and other treatment services (Chronic Homelessness)</a:t>
            </a:r>
          </a:p>
        </p:txBody>
      </p:sp>
      <p:sp>
        <p:nvSpPr>
          <p:cNvPr id="19" name="TextBox 18"/>
          <p:cNvSpPr txBox="1"/>
          <p:nvPr/>
        </p:nvSpPr>
        <p:spPr>
          <a:xfrm>
            <a:off x="152401" y="139700"/>
            <a:ext cx="4724400" cy="8445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lIns="91397" tIns="45699" rIns="91397" bIns="45699" anchor="ctr"/>
          <a:lstStyle/>
          <a:p>
            <a:pPr algn="ctr">
              <a:defRPr/>
            </a:pPr>
            <a:r>
              <a:rPr lang="en-US" b="1" dirty="0" smtClean="0">
                <a:solidFill>
                  <a:prstClr val="white"/>
                </a:solidFill>
              </a:rPr>
              <a:t>Diagram 2: Analyzing Key </a:t>
            </a:r>
            <a:r>
              <a:rPr lang="en-US" b="1" dirty="0">
                <a:solidFill>
                  <a:prstClr val="white"/>
                </a:solidFill>
              </a:rPr>
              <a:t>Program </a:t>
            </a:r>
            <a:r>
              <a:rPr lang="en-US" b="1" dirty="0" smtClean="0">
                <a:solidFill>
                  <a:prstClr val="white"/>
                </a:solidFill>
              </a:rPr>
              <a:t>Features for Programs Serving Families with Children</a:t>
            </a:r>
            <a:endParaRPr lang="en-US" dirty="0">
              <a:solidFill>
                <a:prstClr val="white"/>
              </a:solidFill>
            </a:endParaRPr>
          </a:p>
        </p:txBody>
      </p:sp>
      <p:sp>
        <p:nvSpPr>
          <p:cNvPr id="24" name="TextBox 23"/>
          <p:cNvSpPr txBox="1"/>
          <p:nvPr/>
        </p:nvSpPr>
        <p:spPr>
          <a:xfrm>
            <a:off x="244476" y="2765425"/>
            <a:ext cx="1512888" cy="738664"/>
          </a:xfrm>
          <a:prstGeom prst="rect">
            <a:avLst/>
          </a:prstGeom>
          <a:noFill/>
        </p:spPr>
        <p:txBody>
          <a:bodyPr lIns="91397" tIns="45699" rIns="91397" bIns="45699">
            <a:spAutoFit/>
          </a:bodyPr>
          <a:lstStyle/>
          <a:p>
            <a:pPr algn="ctr">
              <a:defRPr/>
            </a:pPr>
            <a:r>
              <a:rPr lang="en-US" sz="1400" b="1" dirty="0">
                <a:solidFill>
                  <a:srgbClr val="4F81BD">
                    <a:lumMod val="75000"/>
                  </a:srgbClr>
                </a:solidFill>
              </a:rPr>
              <a:t>Owned or leased facility, </a:t>
            </a:r>
          </a:p>
          <a:p>
            <a:pPr algn="ctr">
              <a:defRPr/>
            </a:pPr>
            <a:r>
              <a:rPr lang="en-US" sz="1400" b="1" dirty="0">
                <a:solidFill>
                  <a:srgbClr val="4F81BD">
                    <a:lumMod val="75000"/>
                  </a:srgbClr>
                </a:solidFill>
              </a:rPr>
              <a:t>dormitory style</a:t>
            </a:r>
          </a:p>
        </p:txBody>
      </p:sp>
      <p:sp>
        <p:nvSpPr>
          <p:cNvPr id="25" name="TextBox 24"/>
          <p:cNvSpPr txBox="1"/>
          <p:nvPr/>
        </p:nvSpPr>
        <p:spPr>
          <a:xfrm>
            <a:off x="140495" y="1805783"/>
            <a:ext cx="1720850" cy="738187"/>
          </a:xfrm>
          <a:prstGeom prst="rect">
            <a:avLst/>
          </a:prstGeom>
          <a:noFill/>
        </p:spPr>
        <p:txBody>
          <a:bodyPr lIns="91397" tIns="45699" rIns="91397" bIns="45699">
            <a:spAutoFit/>
          </a:bodyPr>
          <a:lstStyle/>
          <a:p>
            <a:pPr algn="ctr">
              <a:defRPr/>
            </a:pPr>
            <a:r>
              <a:rPr lang="en-US" sz="1400" b="1" dirty="0">
                <a:solidFill>
                  <a:srgbClr val="4F81BD">
                    <a:lumMod val="75000"/>
                  </a:srgbClr>
                </a:solidFill>
              </a:rPr>
              <a:t>Structure of Your Transitional Housing Units</a:t>
            </a:r>
          </a:p>
        </p:txBody>
      </p:sp>
      <p:sp>
        <p:nvSpPr>
          <p:cNvPr id="27" name="TextBox 26"/>
          <p:cNvSpPr txBox="1"/>
          <p:nvPr/>
        </p:nvSpPr>
        <p:spPr>
          <a:xfrm>
            <a:off x="244476" y="4114800"/>
            <a:ext cx="1512888" cy="738664"/>
          </a:xfrm>
          <a:prstGeom prst="rect">
            <a:avLst/>
          </a:prstGeom>
          <a:noFill/>
        </p:spPr>
        <p:txBody>
          <a:bodyPr lIns="91397" tIns="45699" rIns="91397" bIns="45699">
            <a:spAutoFit/>
          </a:bodyPr>
          <a:lstStyle/>
          <a:p>
            <a:pPr algn="ctr">
              <a:defRPr/>
            </a:pPr>
            <a:r>
              <a:rPr lang="en-US" sz="1400" b="1" dirty="0">
                <a:solidFill>
                  <a:srgbClr val="4F81BD">
                    <a:lumMod val="75000"/>
                  </a:srgbClr>
                </a:solidFill>
              </a:rPr>
              <a:t>Owned or leased building apartment-style</a:t>
            </a:r>
          </a:p>
        </p:txBody>
      </p:sp>
      <p:sp>
        <p:nvSpPr>
          <p:cNvPr id="28" name="TextBox 27"/>
          <p:cNvSpPr txBox="1"/>
          <p:nvPr/>
        </p:nvSpPr>
        <p:spPr>
          <a:xfrm>
            <a:off x="222250" y="5357336"/>
            <a:ext cx="1512888" cy="738664"/>
          </a:xfrm>
          <a:prstGeom prst="rect">
            <a:avLst/>
          </a:prstGeom>
          <a:noFill/>
        </p:spPr>
        <p:txBody>
          <a:bodyPr lIns="91397" tIns="45699" rIns="91397" bIns="45699">
            <a:spAutoFit/>
          </a:bodyPr>
          <a:lstStyle/>
          <a:p>
            <a:pPr algn="ctr">
              <a:defRPr/>
            </a:pPr>
            <a:r>
              <a:rPr lang="en-US" sz="1400" b="1" dirty="0">
                <a:solidFill>
                  <a:srgbClr val="4F81BD">
                    <a:lumMod val="75000"/>
                  </a:srgbClr>
                </a:solidFill>
              </a:rPr>
              <a:t>Scattered-site or leased apartments</a:t>
            </a:r>
          </a:p>
        </p:txBody>
      </p:sp>
      <p:sp>
        <p:nvSpPr>
          <p:cNvPr id="31" name="TextBox 30"/>
          <p:cNvSpPr txBox="1"/>
          <p:nvPr/>
        </p:nvSpPr>
        <p:spPr>
          <a:xfrm>
            <a:off x="3319463" y="1063634"/>
            <a:ext cx="4064000" cy="307975"/>
          </a:xfrm>
          <a:prstGeom prst="rect">
            <a:avLst/>
          </a:prstGeom>
          <a:noFill/>
        </p:spPr>
        <p:txBody>
          <a:bodyPr lIns="91397" tIns="45699" rIns="91397" bIns="45699">
            <a:spAutoFit/>
          </a:bodyPr>
          <a:lstStyle/>
          <a:p>
            <a:pPr algn="ctr">
              <a:defRPr/>
            </a:pPr>
            <a:r>
              <a:rPr lang="en-US" sz="1400" b="1" dirty="0">
                <a:solidFill>
                  <a:srgbClr val="4F81BD">
                    <a:lumMod val="75000"/>
                  </a:srgbClr>
                </a:solidFill>
              </a:rPr>
              <a:t>Type of Services Provided in Transitional Housing</a:t>
            </a:r>
          </a:p>
        </p:txBody>
      </p:sp>
      <p:sp>
        <p:nvSpPr>
          <p:cNvPr id="32" name="TextBox 31"/>
          <p:cNvSpPr txBox="1"/>
          <p:nvPr/>
        </p:nvSpPr>
        <p:spPr>
          <a:xfrm>
            <a:off x="2157415" y="1471613"/>
            <a:ext cx="1951037" cy="738187"/>
          </a:xfrm>
          <a:prstGeom prst="rect">
            <a:avLst/>
          </a:prstGeom>
          <a:noFill/>
        </p:spPr>
        <p:txBody>
          <a:bodyPr lIns="91397" tIns="45699" rIns="91397" bIns="45699">
            <a:spAutoFit/>
          </a:bodyPr>
          <a:lstStyle/>
          <a:p>
            <a:pPr algn="ctr">
              <a:defRPr/>
            </a:pPr>
            <a:r>
              <a:rPr lang="en-US" sz="1400" b="1" dirty="0">
                <a:solidFill>
                  <a:srgbClr val="4F81BD">
                    <a:lumMod val="75000"/>
                  </a:srgbClr>
                </a:solidFill>
              </a:rPr>
              <a:t>Employment, life skills, economic, housing location</a:t>
            </a:r>
          </a:p>
        </p:txBody>
      </p:sp>
      <p:sp>
        <p:nvSpPr>
          <p:cNvPr id="33" name="TextBox 32"/>
          <p:cNvSpPr txBox="1"/>
          <p:nvPr/>
        </p:nvSpPr>
        <p:spPr>
          <a:xfrm>
            <a:off x="4395797" y="1454151"/>
            <a:ext cx="1952625" cy="738188"/>
          </a:xfrm>
          <a:prstGeom prst="rect">
            <a:avLst/>
          </a:prstGeom>
          <a:noFill/>
        </p:spPr>
        <p:txBody>
          <a:bodyPr lIns="91397" tIns="45699" rIns="91397" bIns="45699">
            <a:spAutoFit/>
          </a:bodyPr>
          <a:lstStyle/>
          <a:p>
            <a:pPr algn="ctr">
              <a:defRPr/>
            </a:pPr>
            <a:r>
              <a:rPr lang="en-US" sz="1400" b="1" dirty="0">
                <a:solidFill>
                  <a:srgbClr val="4F81BD">
                    <a:lumMod val="75000"/>
                  </a:srgbClr>
                </a:solidFill>
              </a:rPr>
              <a:t>Moderate treatment services, DV, employment</a:t>
            </a:r>
          </a:p>
        </p:txBody>
      </p:sp>
      <p:grpSp>
        <p:nvGrpSpPr>
          <p:cNvPr id="16394" name="Group 15"/>
          <p:cNvGrpSpPr>
            <a:grpSpLocks/>
          </p:cNvGrpSpPr>
          <p:nvPr/>
        </p:nvGrpSpPr>
        <p:grpSpPr bwMode="auto">
          <a:xfrm>
            <a:off x="1981201" y="2174875"/>
            <a:ext cx="6781800" cy="4486275"/>
            <a:chOff x="1981200" y="2192453"/>
            <a:chExt cx="6781800" cy="4485817"/>
          </a:xfrm>
        </p:grpSpPr>
        <p:sp>
          <p:nvSpPr>
            <p:cNvPr id="37" name="Right Arrow 36"/>
            <p:cNvSpPr/>
            <p:nvPr/>
          </p:nvSpPr>
          <p:spPr>
            <a:xfrm rot="5400000">
              <a:off x="897959" y="4274232"/>
              <a:ext cx="4468357" cy="304800"/>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3" name="Right Arrow 42"/>
            <p:cNvSpPr/>
            <p:nvPr/>
          </p:nvSpPr>
          <p:spPr>
            <a:xfrm rot="5400000">
              <a:off x="3145859" y="4274232"/>
              <a:ext cx="4468357" cy="304800"/>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16402" name="Group 14"/>
            <p:cNvGrpSpPr>
              <a:grpSpLocks/>
            </p:cNvGrpSpPr>
            <p:nvPr/>
          </p:nvGrpSpPr>
          <p:grpSpPr bwMode="auto">
            <a:xfrm>
              <a:off x="1981200" y="2209914"/>
              <a:ext cx="6781800" cy="4468356"/>
              <a:chOff x="1981200" y="2209914"/>
              <a:chExt cx="6781800" cy="4468356"/>
            </a:xfrm>
          </p:grpSpPr>
          <p:sp>
            <p:nvSpPr>
              <p:cNvPr id="44" name="Right Arrow 43"/>
              <p:cNvSpPr/>
              <p:nvPr/>
            </p:nvSpPr>
            <p:spPr>
              <a:xfrm rot="5400000">
                <a:off x="5423922" y="4291692"/>
                <a:ext cx="4468356" cy="304800"/>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 name="Right Arrow 25"/>
              <p:cNvSpPr/>
              <p:nvPr/>
            </p:nvSpPr>
            <p:spPr>
              <a:xfrm>
                <a:off x="1981200" y="5606817"/>
                <a:ext cx="6767513" cy="304769"/>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16405" name="Group 13"/>
              <p:cNvGrpSpPr>
                <a:grpSpLocks/>
              </p:cNvGrpSpPr>
              <p:nvPr/>
            </p:nvGrpSpPr>
            <p:grpSpPr bwMode="auto">
              <a:xfrm>
                <a:off x="1995488" y="3017869"/>
                <a:ext cx="6767512" cy="3222296"/>
                <a:chOff x="1995488" y="3017869"/>
                <a:chExt cx="6767512" cy="3222296"/>
              </a:xfrm>
            </p:grpSpPr>
            <p:sp>
              <p:nvSpPr>
                <p:cNvPr id="23" name="Right Arrow 22"/>
                <p:cNvSpPr/>
                <p:nvPr/>
              </p:nvSpPr>
              <p:spPr>
                <a:xfrm>
                  <a:off x="1995488" y="4341709"/>
                  <a:ext cx="6767512" cy="304769"/>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Right Arrow 1"/>
                <p:cNvSpPr/>
                <p:nvPr/>
              </p:nvSpPr>
              <p:spPr>
                <a:xfrm>
                  <a:off x="1995488" y="3017869"/>
                  <a:ext cx="6767512" cy="304769"/>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8" name="Rounded Rectangle 37">
                  <a:hlinkClick r:id="" action="ppaction://noaction"/>
                </p:cNvPr>
                <p:cNvSpPr/>
                <p:nvPr/>
              </p:nvSpPr>
              <p:spPr>
                <a:xfrm>
                  <a:off x="7010400" y="4013130"/>
                  <a:ext cx="1295400" cy="9619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b="1" dirty="0">
                      <a:solidFill>
                        <a:prstClr val="white"/>
                      </a:solidFill>
                    </a:rPr>
                    <a:t>Permanent Supportive Housing</a:t>
                  </a:r>
                </a:p>
              </p:txBody>
            </p:sp>
            <p:sp>
              <p:nvSpPr>
                <p:cNvPr id="40" name="Rounded Rectangle 39">
                  <a:hlinkClick r:id="rId3" action="ppaction://hlinksldjump"/>
                </p:cNvPr>
                <p:cNvSpPr/>
                <p:nvPr/>
              </p:nvSpPr>
              <p:spPr>
                <a:xfrm>
                  <a:off x="2530475" y="5278238"/>
                  <a:ext cx="1203325" cy="961927"/>
                </a:xfrm>
                <a:prstGeom prst="roundRect">
                  <a:avLst/>
                </a:prstGeom>
                <a:solidFill>
                  <a:schemeClr val="accent3">
                    <a:lumMod val="75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400" b="1" dirty="0">
                      <a:solidFill>
                        <a:prstClr val="white"/>
                      </a:solidFill>
                    </a:rPr>
                    <a:t>Rapid </a:t>
                  </a:r>
                  <a:br>
                    <a:rPr lang="en-US" sz="1400" b="1" dirty="0">
                      <a:solidFill>
                        <a:prstClr val="white"/>
                      </a:solidFill>
                    </a:rPr>
                  </a:br>
                  <a:r>
                    <a:rPr lang="en-US" sz="1400" b="1" dirty="0">
                      <a:solidFill>
                        <a:prstClr val="white"/>
                      </a:solidFill>
                    </a:rPr>
                    <a:t>Re-housing</a:t>
                  </a:r>
                </a:p>
              </p:txBody>
            </p:sp>
            <p:sp>
              <p:nvSpPr>
                <p:cNvPr id="41" name="Rounded Rectangle 40">
                  <a:hlinkClick r:id="" action="ppaction://noaction"/>
                </p:cNvPr>
                <p:cNvSpPr/>
                <p:nvPr/>
              </p:nvSpPr>
              <p:spPr>
                <a:xfrm>
                  <a:off x="7010400" y="5278238"/>
                  <a:ext cx="1295400" cy="9619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b="1" dirty="0">
                      <a:solidFill>
                        <a:prstClr val="white"/>
                      </a:solidFill>
                    </a:rPr>
                    <a:t>Permanent Supportive Housing</a:t>
                  </a:r>
                </a:p>
              </p:txBody>
            </p:sp>
            <p:sp>
              <p:nvSpPr>
                <p:cNvPr id="42" name="Rounded Rectangle 41">
                  <a:hlinkClick r:id="rId3" action="ppaction://hlinksldjump"/>
                </p:cNvPr>
                <p:cNvSpPr/>
                <p:nvPr/>
              </p:nvSpPr>
              <p:spPr>
                <a:xfrm>
                  <a:off x="4770438" y="5278238"/>
                  <a:ext cx="1249362" cy="961927"/>
                </a:xfrm>
                <a:prstGeom prst="roundRect">
                  <a:avLst/>
                </a:prstGeom>
                <a:solidFill>
                  <a:schemeClr val="accent3">
                    <a:lumMod val="75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400" b="1" dirty="0">
                      <a:solidFill>
                        <a:prstClr val="white"/>
                      </a:solidFill>
                    </a:rPr>
                    <a:t>Rapid </a:t>
                  </a:r>
                  <a:br>
                    <a:rPr lang="en-US" sz="1400" b="1" dirty="0">
                      <a:solidFill>
                        <a:prstClr val="white"/>
                      </a:solidFill>
                    </a:rPr>
                  </a:br>
                  <a:r>
                    <a:rPr lang="en-US" sz="1400" b="1" dirty="0">
                      <a:solidFill>
                        <a:prstClr val="white"/>
                      </a:solidFill>
                    </a:rPr>
                    <a:t>Re-housing</a:t>
                  </a:r>
                </a:p>
              </p:txBody>
            </p:sp>
          </p:grpSp>
        </p:grpSp>
      </p:grpSp>
      <p:cxnSp>
        <p:nvCxnSpPr>
          <p:cNvPr id="4" name="Straight Connector 3"/>
          <p:cNvCxnSpPr/>
          <p:nvPr/>
        </p:nvCxnSpPr>
        <p:spPr>
          <a:xfrm>
            <a:off x="1981200" y="1454150"/>
            <a:ext cx="685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44476" y="2643187"/>
            <a:ext cx="1512888"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Rounded Rectangle 46">
            <a:hlinkClick r:id="rId3" action="ppaction://hlinksldjump"/>
          </p:cNvPr>
          <p:cNvSpPr/>
          <p:nvPr/>
        </p:nvSpPr>
        <p:spPr bwMode="auto">
          <a:xfrm>
            <a:off x="2514600" y="4003128"/>
            <a:ext cx="1203325" cy="962025"/>
          </a:xfrm>
          <a:prstGeom prst="roundRect">
            <a:avLst/>
          </a:prstGeom>
          <a:solidFill>
            <a:schemeClr val="accent3">
              <a:lumMod val="75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91397" tIns="45699" rIns="91397" bIns="45699" anchor="ctr"/>
          <a:lstStyle/>
          <a:p>
            <a:pPr algn="ctr">
              <a:defRPr/>
            </a:pPr>
            <a:r>
              <a:rPr lang="en-US" sz="1400" b="1" dirty="0">
                <a:solidFill>
                  <a:prstClr val="white"/>
                </a:solidFill>
              </a:rPr>
              <a:t>Rapid </a:t>
            </a:r>
            <a:br>
              <a:rPr lang="en-US" sz="1400" b="1" dirty="0">
                <a:solidFill>
                  <a:prstClr val="white"/>
                </a:solidFill>
              </a:rPr>
            </a:br>
            <a:r>
              <a:rPr lang="en-US" sz="1400" b="1" dirty="0">
                <a:solidFill>
                  <a:prstClr val="white"/>
                </a:solidFill>
              </a:rPr>
              <a:t>Re-housing</a:t>
            </a:r>
          </a:p>
        </p:txBody>
      </p:sp>
      <p:sp>
        <p:nvSpPr>
          <p:cNvPr id="48" name="Rounded Rectangle 47">
            <a:hlinkClick r:id="rId3" action="ppaction://hlinksldjump"/>
          </p:cNvPr>
          <p:cNvSpPr/>
          <p:nvPr/>
        </p:nvSpPr>
        <p:spPr bwMode="auto">
          <a:xfrm>
            <a:off x="2509652" y="2671771"/>
            <a:ext cx="5796148" cy="962025"/>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lIns="91397" tIns="45699" rIns="91397" bIns="45699" anchor="ctr"/>
          <a:lstStyle/>
          <a:p>
            <a:pPr algn="ctr">
              <a:defRPr/>
            </a:pPr>
            <a:r>
              <a:rPr lang="en-US" sz="1400" b="1" dirty="0">
                <a:solidFill>
                  <a:prstClr val="white"/>
                </a:solidFill>
              </a:rPr>
              <a:t>Create a Rapid Re-housing program, but utilize the building for other purposes.</a:t>
            </a:r>
          </a:p>
        </p:txBody>
      </p:sp>
      <p:sp>
        <p:nvSpPr>
          <p:cNvPr id="50" name="Rounded Rectangle 49">
            <a:hlinkClick r:id="rId3" action="ppaction://hlinksldjump"/>
          </p:cNvPr>
          <p:cNvSpPr/>
          <p:nvPr/>
        </p:nvSpPr>
        <p:spPr bwMode="auto">
          <a:xfrm>
            <a:off x="4749799" y="4003128"/>
            <a:ext cx="1203325" cy="962025"/>
          </a:xfrm>
          <a:prstGeom prst="roundRect">
            <a:avLst/>
          </a:prstGeom>
          <a:solidFill>
            <a:schemeClr val="accent3">
              <a:lumMod val="75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91397" tIns="45699" rIns="91397" bIns="45699" anchor="ctr"/>
          <a:lstStyle/>
          <a:p>
            <a:pPr algn="ctr">
              <a:defRPr/>
            </a:pPr>
            <a:r>
              <a:rPr lang="en-US" sz="1400" b="1" dirty="0">
                <a:solidFill>
                  <a:prstClr val="white"/>
                </a:solidFill>
              </a:rPr>
              <a:t>Rapid </a:t>
            </a:r>
            <a:br>
              <a:rPr lang="en-US" sz="1400" b="1" dirty="0">
                <a:solidFill>
                  <a:prstClr val="white"/>
                </a:solidFill>
              </a:rPr>
            </a:br>
            <a:r>
              <a:rPr lang="en-US" sz="1400" b="1" dirty="0">
                <a:solidFill>
                  <a:prstClr val="white"/>
                </a:solidFill>
              </a:rPr>
              <a:t>Re-housing</a:t>
            </a:r>
          </a:p>
        </p:txBody>
      </p:sp>
    </p:spTree>
    <p:extLst>
      <p:ext uri="{BB962C8B-B14F-4D97-AF65-F5344CB8AC3E}">
        <p14:creationId xmlns:p14="http://schemas.microsoft.com/office/powerpoint/2010/main" val="4263326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Left-Right Arrow 12"/>
          <p:cNvSpPr/>
          <p:nvPr/>
        </p:nvSpPr>
        <p:spPr>
          <a:xfrm>
            <a:off x="2895600" y="5308609"/>
            <a:ext cx="3200400" cy="962025"/>
          </a:xfrm>
          <a:prstGeom prst="lef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anchor="ctr"/>
          <a:lstStyle/>
          <a:p>
            <a:pPr algn="ctr">
              <a:defRPr/>
            </a:pPr>
            <a:endParaRPr lang="en-US" dirty="0">
              <a:solidFill>
                <a:prstClr val="white"/>
              </a:solidFill>
            </a:endParaRPr>
          </a:p>
        </p:txBody>
      </p:sp>
      <p:sp>
        <p:nvSpPr>
          <p:cNvPr id="14" name="Left-Right Arrow 13"/>
          <p:cNvSpPr/>
          <p:nvPr/>
        </p:nvSpPr>
        <p:spPr>
          <a:xfrm>
            <a:off x="2876550" y="3914784"/>
            <a:ext cx="3200400" cy="962025"/>
          </a:xfrm>
          <a:prstGeom prst="lef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anchor="ctr"/>
          <a:lstStyle/>
          <a:p>
            <a:pPr algn="ctr">
              <a:defRPr/>
            </a:pPr>
            <a:endParaRPr lang="en-US" dirty="0">
              <a:solidFill>
                <a:prstClr val="white"/>
              </a:solidFill>
            </a:endParaRPr>
          </a:p>
        </p:txBody>
      </p:sp>
      <p:sp>
        <p:nvSpPr>
          <p:cNvPr id="12" name="Left-Right Arrow 11"/>
          <p:cNvSpPr/>
          <p:nvPr/>
        </p:nvSpPr>
        <p:spPr>
          <a:xfrm>
            <a:off x="2895600" y="2543184"/>
            <a:ext cx="3200400" cy="962025"/>
          </a:xfrm>
          <a:prstGeom prst="lef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anchor="ctr"/>
          <a:lstStyle/>
          <a:p>
            <a:pPr algn="ctr">
              <a:defRPr/>
            </a:pPr>
            <a:endParaRPr lang="en-US" dirty="0">
              <a:solidFill>
                <a:prstClr val="white"/>
              </a:solidFill>
            </a:endParaRPr>
          </a:p>
        </p:txBody>
      </p:sp>
      <p:sp>
        <p:nvSpPr>
          <p:cNvPr id="5" name="Rounded Rectangle 4">
            <a:hlinkClick r:id="rId3" action="ppaction://hlinksldjump"/>
          </p:cNvPr>
          <p:cNvSpPr/>
          <p:nvPr/>
        </p:nvSpPr>
        <p:spPr>
          <a:xfrm>
            <a:off x="3875089" y="2543184"/>
            <a:ext cx="1203325" cy="9620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91397" tIns="45699" rIns="91397" bIns="45699" anchor="ctr"/>
          <a:lstStyle/>
          <a:p>
            <a:pPr algn="ctr">
              <a:defRPr/>
            </a:pPr>
            <a:r>
              <a:rPr lang="en-US" sz="1400" b="1" dirty="0">
                <a:solidFill>
                  <a:prstClr val="white"/>
                </a:solidFill>
              </a:rPr>
              <a:t>Emergency Housing</a:t>
            </a:r>
          </a:p>
        </p:txBody>
      </p:sp>
      <p:sp>
        <p:nvSpPr>
          <p:cNvPr id="6" name="Rounded Rectangle 5">
            <a:hlinkClick r:id="rId3" action="ppaction://hlinksldjump"/>
          </p:cNvPr>
          <p:cNvSpPr/>
          <p:nvPr/>
        </p:nvSpPr>
        <p:spPr>
          <a:xfrm>
            <a:off x="3875089" y="3914784"/>
            <a:ext cx="1203325" cy="962025"/>
          </a:xfrm>
          <a:prstGeom prst="roundRect">
            <a:avLst/>
          </a:prstGeom>
          <a:solidFill>
            <a:schemeClr val="accent3">
              <a:lumMod val="75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91397" tIns="45699" rIns="91397" bIns="45699" anchor="ctr"/>
          <a:lstStyle/>
          <a:p>
            <a:pPr algn="ctr">
              <a:defRPr/>
            </a:pPr>
            <a:r>
              <a:rPr lang="en-US" sz="1400" b="1" dirty="0">
                <a:solidFill>
                  <a:prstClr val="white"/>
                </a:solidFill>
              </a:rPr>
              <a:t>Rapid </a:t>
            </a:r>
            <a:br>
              <a:rPr lang="en-US" sz="1400" b="1" dirty="0">
                <a:solidFill>
                  <a:prstClr val="white"/>
                </a:solidFill>
              </a:rPr>
            </a:br>
            <a:r>
              <a:rPr lang="en-US" sz="1400" b="1" dirty="0">
                <a:solidFill>
                  <a:prstClr val="white"/>
                </a:solidFill>
              </a:rPr>
              <a:t>Re-housing</a:t>
            </a:r>
          </a:p>
        </p:txBody>
      </p:sp>
      <p:sp>
        <p:nvSpPr>
          <p:cNvPr id="7" name="Rounded Rectangle 6">
            <a:hlinkClick r:id="" action="ppaction://noaction"/>
          </p:cNvPr>
          <p:cNvSpPr/>
          <p:nvPr/>
        </p:nvSpPr>
        <p:spPr>
          <a:xfrm>
            <a:off x="3829050" y="5308609"/>
            <a:ext cx="1295400" cy="9620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91397" tIns="45699" rIns="91397" bIns="45699" anchor="ctr"/>
          <a:lstStyle/>
          <a:p>
            <a:pPr algn="ctr">
              <a:defRPr/>
            </a:pPr>
            <a:r>
              <a:rPr lang="en-US" sz="1400" b="1" dirty="0">
                <a:solidFill>
                  <a:prstClr val="white"/>
                </a:solidFill>
              </a:rPr>
              <a:t>Permanent Supportive Housing</a:t>
            </a:r>
          </a:p>
        </p:txBody>
      </p:sp>
      <p:sp>
        <p:nvSpPr>
          <p:cNvPr id="17415" name="TextBox 7"/>
          <p:cNvSpPr txBox="1">
            <a:spLocks noChangeArrowheads="1"/>
          </p:cNvSpPr>
          <p:nvPr/>
        </p:nvSpPr>
        <p:spPr bwMode="auto">
          <a:xfrm>
            <a:off x="190500" y="1052513"/>
            <a:ext cx="2552700" cy="1217640"/>
          </a:xfrm>
          <a:prstGeom prst="rect">
            <a:avLst/>
          </a:prstGeom>
          <a:noFill/>
          <a:ln w="9525">
            <a:noFill/>
            <a:miter lim="800000"/>
            <a:headEnd/>
            <a:tailEnd/>
          </a:ln>
        </p:spPr>
        <p:txBody>
          <a:bodyPr lIns="91397" tIns="45699" rIns="91397" bIns="45699">
            <a:spAutoFit/>
          </a:bodyPr>
          <a:lstStyle/>
          <a:p>
            <a:pPr algn="ctr"/>
            <a:r>
              <a:rPr lang="en-US" dirty="0">
                <a:solidFill>
                  <a:srgbClr val="1F497D"/>
                </a:solidFill>
              </a:rPr>
              <a:t>Indicators that your community DOES NOT need more of that intervention</a:t>
            </a:r>
          </a:p>
        </p:txBody>
      </p:sp>
      <p:sp>
        <p:nvSpPr>
          <p:cNvPr id="17416" name="TextBox 9"/>
          <p:cNvSpPr txBox="1">
            <a:spLocks noChangeArrowheads="1"/>
          </p:cNvSpPr>
          <p:nvPr/>
        </p:nvSpPr>
        <p:spPr bwMode="auto">
          <a:xfrm>
            <a:off x="6286500" y="1192222"/>
            <a:ext cx="2590800" cy="936313"/>
          </a:xfrm>
          <a:prstGeom prst="rect">
            <a:avLst/>
          </a:prstGeom>
          <a:noFill/>
          <a:ln w="9525">
            <a:noFill/>
            <a:miter lim="800000"/>
            <a:headEnd/>
            <a:tailEnd/>
          </a:ln>
        </p:spPr>
        <p:txBody>
          <a:bodyPr lIns="91397" tIns="45699" rIns="91397" bIns="45699">
            <a:spAutoFit/>
          </a:bodyPr>
          <a:lstStyle/>
          <a:p>
            <a:pPr algn="ctr"/>
            <a:r>
              <a:rPr lang="en-US" dirty="0">
                <a:solidFill>
                  <a:srgbClr val="1F497D"/>
                </a:solidFill>
              </a:rPr>
              <a:t>Indicators that your Community DOES need more of that intervention</a:t>
            </a:r>
          </a:p>
        </p:txBody>
      </p:sp>
      <p:sp>
        <p:nvSpPr>
          <p:cNvPr id="17417" name="TextBox 10"/>
          <p:cNvSpPr txBox="1">
            <a:spLocks noChangeArrowheads="1"/>
          </p:cNvSpPr>
          <p:nvPr/>
        </p:nvSpPr>
        <p:spPr bwMode="auto">
          <a:xfrm>
            <a:off x="3371850" y="1468439"/>
            <a:ext cx="2209800" cy="373659"/>
          </a:xfrm>
          <a:prstGeom prst="rect">
            <a:avLst/>
          </a:prstGeom>
          <a:noFill/>
          <a:ln w="9525">
            <a:noFill/>
            <a:miter lim="800000"/>
            <a:headEnd/>
            <a:tailEnd/>
          </a:ln>
        </p:spPr>
        <p:txBody>
          <a:bodyPr lIns="91397" tIns="45699" rIns="91397" bIns="45699">
            <a:spAutoFit/>
          </a:bodyPr>
          <a:lstStyle/>
          <a:p>
            <a:pPr algn="ctr"/>
            <a:r>
              <a:rPr lang="en-US" dirty="0">
                <a:solidFill>
                  <a:srgbClr val="1F497D"/>
                </a:solidFill>
              </a:rPr>
              <a:t>Intervention Type</a:t>
            </a:r>
          </a:p>
        </p:txBody>
      </p:sp>
      <p:sp>
        <p:nvSpPr>
          <p:cNvPr id="15" name="TextBox 14">
            <a:hlinkClick r:id="" action="ppaction://noaction"/>
          </p:cNvPr>
          <p:cNvSpPr txBox="1"/>
          <p:nvPr/>
        </p:nvSpPr>
        <p:spPr>
          <a:xfrm>
            <a:off x="152400" y="2362200"/>
            <a:ext cx="2590800" cy="1298575"/>
          </a:xfrm>
          <a:prstGeom prst="roundRect">
            <a:avLst/>
          </a:prstGeom>
          <a:solidFill>
            <a:schemeClr val="accent1">
              <a:lumMod val="20000"/>
              <a:lumOff val="80000"/>
            </a:schemeClr>
          </a:solidFill>
          <a:ln>
            <a:solidFill>
              <a:srgbClr val="FFFFFF"/>
            </a:solidFill>
          </a:ln>
        </p:spPr>
        <p:txBody>
          <a:bodyPr lIns="91397" tIns="45699" rIns="91397" bIns="45699" anchor="ctr">
            <a:spAutoFit/>
          </a:bodyPr>
          <a:lstStyle/>
          <a:p>
            <a:pPr marL="174544" indent="-174544">
              <a:buFont typeface="Calibri" pitchFamily="34" charset="0"/>
              <a:buChar char="∙"/>
              <a:defRPr/>
            </a:pPr>
            <a:r>
              <a:rPr lang="en-US" sz="1400" dirty="0">
                <a:solidFill>
                  <a:srgbClr val="1F497D"/>
                </a:solidFill>
              </a:rPr>
              <a:t>Few if any unsheltered</a:t>
            </a:r>
          </a:p>
          <a:p>
            <a:pPr marL="174544" indent="-174544">
              <a:buFont typeface="Calibri" pitchFamily="34" charset="0"/>
              <a:buChar char="∙"/>
              <a:defRPr/>
            </a:pPr>
            <a:r>
              <a:rPr lang="en-US" sz="1400" dirty="0">
                <a:solidFill>
                  <a:srgbClr val="1F497D"/>
                </a:solidFill>
              </a:rPr>
              <a:t>People in shelter have longer episodes (&gt;60 days)</a:t>
            </a:r>
          </a:p>
          <a:p>
            <a:pPr marL="174544" indent="-174544">
              <a:buFont typeface="Calibri" pitchFamily="34" charset="0"/>
              <a:buChar char="∙"/>
              <a:defRPr/>
            </a:pPr>
            <a:r>
              <a:rPr lang="en-US" sz="1400" dirty="0">
                <a:solidFill>
                  <a:srgbClr val="1F497D"/>
                </a:solidFill>
              </a:rPr>
              <a:t>Shelter beds are often empty</a:t>
            </a:r>
          </a:p>
        </p:txBody>
      </p:sp>
      <p:sp>
        <p:nvSpPr>
          <p:cNvPr id="16" name="TextBox 15">
            <a:hlinkClick r:id="" action="ppaction://noaction"/>
          </p:cNvPr>
          <p:cNvSpPr txBox="1"/>
          <p:nvPr/>
        </p:nvSpPr>
        <p:spPr>
          <a:xfrm>
            <a:off x="157163" y="3875389"/>
            <a:ext cx="2590800" cy="1059863"/>
          </a:xfrm>
          <a:prstGeom prst="roundRect">
            <a:avLst/>
          </a:prstGeom>
          <a:solidFill>
            <a:schemeClr val="accent1">
              <a:lumMod val="20000"/>
              <a:lumOff val="80000"/>
            </a:schemeClr>
          </a:solidFill>
        </p:spPr>
        <p:txBody>
          <a:bodyPr lIns="91397" tIns="45699" rIns="91397" bIns="45699" anchor="ctr">
            <a:spAutoFit/>
          </a:bodyPr>
          <a:lstStyle/>
          <a:p>
            <a:pPr marL="174544" indent="-174544">
              <a:buFont typeface="Calibri" pitchFamily="34" charset="0"/>
              <a:buChar char="∙"/>
              <a:defRPr/>
            </a:pPr>
            <a:r>
              <a:rPr lang="en-US" sz="1400" dirty="0">
                <a:solidFill>
                  <a:srgbClr val="1F497D"/>
                </a:solidFill>
              </a:rPr>
              <a:t>Most homeless people receive rapid re-housing</a:t>
            </a:r>
          </a:p>
          <a:p>
            <a:pPr marL="174544" indent="-174544">
              <a:buFont typeface="Calibri" pitchFamily="34" charset="0"/>
              <a:buChar char="∙"/>
              <a:defRPr/>
            </a:pPr>
            <a:r>
              <a:rPr lang="en-US" sz="1400" dirty="0">
                <a:solidFill>
                  <a:srgbClr val="1F497D"/>
                </a:solidFill>
              </a:rPr>
              <a:t>Homeless stays are almost always brief (&lt;30 days)</a:t>
            </a:r>
          </a:p>
        </p:txBody>
      </p:sp>
      <p:sp>
        <p:nvSpPr>
          <p:cNvPr id="17" name="TextBox 16"/>
          <p:cNvSpPr txBox="1"/>
          <p:nvPr/>
        </p:nvSpPr>
        <p:spPr>
          <a:xfrm>
            <a:off x="152400" y="5270500"/>
            <a:ext cx="2590800" cy="1054100"/>
          </a:xfrm>
          <a:prstGeom prst="roundRect">
            <a:avLst/>
          </a:prstGeom>
          <a:solidFill>
            <a:schemeClr val="accent1">
              <a:lumMod val="20000"/>
              <a:lumOff val="80000"/>
            </a:schemeClr>
          </a:solidFill>
        </p:spPr>
        <p:txBody>
          <a:bodyPr lIns="91397" tIns="45699" rIns="91397" bIns="45699" anchor="ctr">
            <a:spAutoFit/>
          </a:bodyPr>
          <a:lstStyle/>
          <a:p>
            <a:pPr marL="174544" indent="-174544">
              <a:buFont typeface="Calibri" pitchFamily="34" charset="0"/>
              <a:buChar char="∙"/>
              <a:defRPr/>
            </a:pPr>
            <a:r>
              <a:rPr lang="en-US" sz="1400" dirty="0">
                <a:solidFill>
                  <a:srgbClr val="1F497D"/>
                </a:solidFill>
              </a:rPr>
              <a:t>Few people experiencing chronic homelessness</a:t>
            </a:r>
          </a:p>
          <a:p>
            <a:pPr marL="174544" indent="-174544">
              <a:buFont typeface="Calibri" pitchFamily="34" charset="0"/>
              <a:buChar char="∙"/>
              <a:defRPr/>
            </a:pPr>
            <a:r>
              <a:rPr lang="en-US" sz="1400" dirty="0">
                <a:solidFill>
                  <a:srgbClr val="1F497D"/>
                </a:solidFill>
              </a:rPr>
              <a:t>Few if any unsheltered people</a:t>
            </a:r>
          </a:p>
        </p:txBody>
      </p:sp>
      <p:sp>
        <p:nvSpPr>
          <p:cNvPr id="18" name="TextBox 17">
            <a:hlinkClick r:id="" action="ppaction://noaction"/>
          </p:cNvPr>
          <p:cNvSpPr txBox="1"/>
          <p:nvPr/>
        </p:nvSpPr>
        <p:spPr>
          <a:xfrm>
            <a:off x="6286500" y="2257427"/>
            <a:ext cx="2705100" cy="1293813"/>
          </a:xfrm>
          <a:prstGeom prst="roundRect">
            <a:avLst/>
          </a:prstGeom>
          <a:solidFill>
            <a:schemeClr val="accent1">
              <a:lumMod val="20000"/>
              <a:lumOff val="80000"/>
            </a:schemeClr>
          </a:solidFill>
          <a:ln>
            <a:noFill/>
          </a:ln>
        </p:spPr>
        <p:txBody>
          <a:bodyPr lIns="91397" tIns="45699" rIns="91397" bIns="45699">
            <a:spAutoFit/>
          </a:bodyPr>
          <a:lstStyle/>
          <a:p>
            <a:pPr marL="174544" indent="-174544">
              <a:buFont typeface="Calibri" pitchFamily="34" charset="0"/>
              <a:buChar char="∙"/>
              <a:defRPr/>
            </a:pPr>
            <a:r>
              <a:rPr lang="en-US" sz="1400" dirty="0">
                <a:solidFill>
                  <a:srgbClr val="1F497D"/>
                </a:solidFill>
              </a:rPr>
              <a:t>Many people are unsheltered</a:t>
            </a:r>
          </a:p>
          <a:p>
            <a:pPr marL="174544" indent="-174544">
              <a:buFont typeface="Calibri" pitchFamily="34" charset="0"/>
              <a:buChar char="∙"/>
              <a:defRPr/>
            </a:pPr>
            <a:r>
              <a:rPr lang="en-US" sz="1400" dirty="0">
                <a:solidFill>
                  <a:srgbClr val="1F497D"/>
                </a:solidFill>
              </a:rPr>
              <a:t>People in shelter have short episodes</a:t>
            </a:r>
          </a:p>
          <a:p>
            <a:pPr marL="174544" indent="-174544">
              <a:buFont typeface="Calibri" pitchFamily="34" charset="0"/>
              <a:buChar char="∙"/>
              <a:defRPr/>
            </a:pPr>
            <a:r>
              <a:rPr lang="en-US" sz="1400" dirty="0">
                <a:solidFill>
                  <a:srgbClr val="1F497D"/>
                </a:solidFill>
              </a:rPr>
              <a:t>Shelter beds are almost always full</a:t>
            </a:r>
          </a:p>
        </p:txBody>
      </p:sp>
      <p:sp>
        <p:nvSpPr>
          <p:cNvPr id="19" name="TextBox 18">
            <a:hlinkClick r:id="" action="ppaction://noaction"/>
          </p:cNvPr>
          <p:cNvSpPr txBox="1"/>
          <p:nvPr/>
        </p:nvSpPr>
        <p:spPr>
          <a:xfrm>
            <a:off x="6286500" y="3961646"/>
            <a:ext cx="2705100" cy="1055608"/>
          </a:xfrm>
          <a:prstGeom prst="roundRect">
            <a:avLst/>
          </a:prstGeom>
          <a:solidFill>
            <a:schemeClr val="accent1">
              <a:lumMod val="20000"/>
              <a:lumOff val="80000"/>
            </a:schemeClr>
          </a:solidFill>
        </p:spPr>
        <p:txBody>
          <a:bodyPr lIns="91397" tIns="45699" rIns="91397" bIns="45699" anchor="ctr">
            <a:spAutoFit/>
          </a:bodyPr>
          <a:lstStyle/>
          <a:p>
            <a:pPr marL="174544" indent="-174544">
              <a:buFont typeface="Calibri" pitchFamily="34" charset="0"/>
              <a:buChar char="∙"/>
              <a:defRPr/>
            </a:pPr>
            <a:r>
              <a:rPr lang="en-US" sz="1400" dirty="0">
                <a:solidFill>
                  <a:srgbClr val="1F497D"/>
                </a:solidFill>
              </a:rPr>
              <a:t>Many homeless episodes are long (&gt;60 days)</a:t>
            </a:r>
          </a:p>
          <a:p>
            <a:pPr marL="174544" indent="-174544">
              <a:buFont typeface="Calibri" pitchFamily="34" charset="0"/>
              <a:buChar char="∙"/>
              <a:defRPr/>
            </a:pPr>
            <a:r>
              <a:rPr lang="en-US" sz="1400" dirty="0">
                <a:solidFill>
                  <a:srgbClr val="1F497D"/>
                </a:solidFill>
              </a:rPr>
              <a:t>Most homeless people not receiving rapid re-housing </a:t>
            </a:r>
          </a:p>
        </p:txBody>
      </p:sp>
      <p:sp>
        <p:nvSpPr>
          <p:cNvPr id="20" name="TextBox 19"/>
          <p:cNvSpPr txBox="1"/>
          <p:nvPr/>
        </p:nvSpPr>
        <p:spPr>
          <a:xfrm>
            <a:off x="6286500" y="5335589"/>
            <a:ext cx="2705100" cy="1298575"/>
          </a:xfrm>
          <a:prstGeom prst="roundRect">
            <a:avLst/>
          </a:prstGeom>
          <a:solidFill>
            <a:schemeClr val="accent1">
              <a:lumMod val="20000"/>
              <a:lumOff val="80000"/>
            </a:schemeClr>
          </a:solidFill>
        </p:spPr>
        <p:txBody>
          <a:bodyPr lIns="91397" tIns="45699" rIns="91397" bIns="45699" anchor="ctr"/>
          <a:lstStyle/>
          <a:p>
            <a:pPr marL="285618" indent="-285618">
              <a:buFont typeface="Calibri" pitchFamily="34" charset="0"/>
              <a:buChar char="∙"/>
              <a:defRPr/>
            </a:pPr>
            <a:r>
              <a:rPr lang="en-US" sz="1400" dirty="0">
                <a:solidFill>
                  <a:srgbClr val="1F497D"/>
                </a:solidFill>
              </a:rPr>
              <a:t>Many people experiencing chronic homelessness</a:t>
            </a:r>
          </a:p>
          <a:p>
            <a:pPr marL="285618" indent="-285618">
              <a:buFont typeface="Calibri" pitchFamily="34" charset="0"/>
              <a:buChar char="∙"/>
              <a:defRPr/>
            </a:pPr>
            <a:r>
              <a:rPr lang="en-US" sz="1400" dirty="0">
                <a:solidFill>
                  <a:srgbClr val="1F497D"/>
                </a:solidFill>
              </a:rPr>
              <a:t>There are large numbers of unsheltered chronically homeless persons</a:t>
            </a:r>
          </a:p>
        </p:txBody>
      </p:sp>
      <p:sp>
        <p:nvSpPr>
          <p:cNvPr id="22" name="TextBox 21"/>
          <p:cNvSpPr txBox="1"/>
          <p:nvPr/>
        </p:nvSpPr>
        <p:spPr>
          <a:xfrm>
            <a:off x="152401" y="139701"/>
            <a:ext cx="4724400" cy="83978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anchor="ctr"/>
          <a:lstStyle/>
          <a:p>
            <a:pPr algn="ctr">
              <a:defRPr/>
            </a:pPr>
            <a:r>
              <a:rPr lang="en-US" b="1" dirty="0" smtClean="0">
                <a:solidFill>
                  <a:prstClr val="white"/>
                </a:solidFill>
              </a:rPr>
              <a:t>Diagram 3: Assessing Community Need</a:t>
            </a:r>
            <a:endParaRPr lang="en-US" dirty="0">
              <a:solidFill>
                <a:prstClr val="white"/>
              </a:solidFill>
            </a:endParaRPr>
          </a:p>
        </p:txBody>
      </p:sp>
    </p:spTree>
    <p:extLst>
      <p:ext uri="{BB962C8B-B14F-4D97-AF65-F5344CB8AC3E}">
        <p14:creationId xmlns:p14="http://schemas.microsoft.com/office/powerpoint/2010/main" val="1264275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710505"/>
                </a:solidFill>
                <a:latin typeface="Verdana" pitchFamily="34" charset="0"/>
              </a:rPr>
              <a:t>Logistical Notes</a:t>
            </a:r>
            <a:r>
              <a:rPr lang="en-US" dirty="0" smtClean="0">
                <a:latin typeface="Verdana" pitchFamily="34" charset="0"/>
              </a:rPr>
              <a:t>	</a:t>
            </a:r>
            <a:endParaRPr lang="en-US" dirty="0">
              <a:latin typeface="Verdana" pitchFamily="34" charset="0"/>
            </a:endParaRPr>
          </a:p>
        </p:txBody>
      </p:sp>
      <p:sp>
        <p:nvSpPr>
          <p:cNvPr id="5" name="Content Placeholder 4"/>
          <p:cNvSpPr>
            <a:spLocks noGrp="1"/>
          </p:cNvSpPr>
          <p:nvPr>
            <p:ph idx="1"/>
          </p:nvPr>
        </p:nvSpPr>
        <p:spPr>
          <a:xfrm>
            <a:off x="979728" y="1893094"/>
            <a:ext cx="7162786" cy="4551242"/>
          </a:xfrm>
        </p:spPr>
        <p:txBody>
          <a:bodyPr>
            <a:normAutofit lnSpcReduction="10000"/>
          </a:bodyPr>
          <a:lstStyle/>
          <a:p>
            <a:r>
              <a:rPr lang="en-US" sz="2800" dirty="0">
                <a:latin typeface="Verdana" pitchFamily="34" charset="0"/>
              </a:rPr>
              <a:t>Participants are muted</a:t>
            </a:r>
          </a:p>
          <a:p>
            <a:r>
              <a:rPr lang="en-US" sz="2800" dirty="0">
                <a:latin typeface="Verdana" pitchFamily="34" charset="0"/>
              </a:rPr>
              <a:t>Any questions should be entered in the box at the bottom of our webinar panel</a:t>
            </a:r>
          </a:p>
          <a:p>
            <a:r>
              <a:rPr lang="en-US" sz="2800" dirty="0">
                <a:latin typeface="Verdana" pitchFamily="34" charset="0"/>
              </a:rPr>
              <a:t>Unanswered questions may be addressed in future blog posts or other materials</a:t>
            </a:r>
          </a:p>
          <a:p>
            <a:r>
              <a:rPr lang="en-US" sz="2800" dirty="0">
                <a:latin typeface="Verdana" pitchFamily="34" charset="0"/>
              </a:rPr>
              <a:t>Webinar is being recorded</a:t>
            </a:r>
          </a:p>
        </p:txBody>
      </p:sp>
    </p:spTree>
    <p:extLst>
      <p:ext uri="{BB962C8B-B14F-4D97-AF65-F5344CB8AC3E}">
        <p14:creationId xmlns:p14="http://schemas.microsoft.com/office/powerpoint/2010/main" val="32050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189" y="2373051"/>
            <a:ext cx="7772176" cy="1361777"/>
          </a:xfrm>
        </p:spPr>
        <p:txBody>
          <a:bodyPr/>
          <a:lstStyle/>
          <a:p>
            <a:pPr algn="ctr"/>
            <a:r>
              <a:rPr lang="en-US" sz="5400" b="0" cap="none" dirty="0">
                <a:solidFill>
                  <a:srgbClr val="710505"/>
                </a:solidFill>
                <a:latin typeface="Verdana" pitchFamily="34" charset="0"/>
              </a:rPr>
              <a:t>Technical Issues for Retooling</a:t>
            </a:r>
            <a:r>
              <a:rPr lang="en-US" sz="4400" dirty="0">
                <a:solidFill>
                  <a:srgbClr val="710505"/>
                </a:solidFill>
              </a:rPr>
              <a:t/>
            </a:r>
            <a:br>
              <a:rPr lang="en-US" sz="4400" dirty="0">
                <a:solidFill>
                  <a:srgbClr val="710505"/>
                </a:solidFill>
              </a:rPr>
            </a:br>
            <a:endParaRPr lang="en-US" dirty="0">
              <a:solidFill>
                <a:srgbClr val="710505"/>
              </a:solidFill>
            </a:endParaRPr>
          </a:p>
        </p:txBody>
      </p:sp>
    </p:spTree>
    <p:extLst>
      <p:ext uri="{BB962C8B-B14F-4D97-AF65-F5344CB8AC3E}">
        <p14:creationId xmlns:p14="http://schemas.microsoft.com/office/powerpoint/2010/main" val="1481312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173421"/>
            <a:ext cx="9144000" cy="1502980"/>
          </a:xfrm>
        </p:spPr>
        <p:txBody>
          <a:bodyPr>
            <a:noAutofit/>
          </a:bodyPr>
          <a:lstStyle/>
          <a:p>
            <a:r>
              <a:rPr lang="en-US" sz="4000" dirty="0">
                <a:solidFill>
                  <a:srgbClr val="710505"/>
                </a:solidFill>
                <a:latin typeface="Verdana" pitchFamily="34" charset="0"/>
              </a:rPr>
              <a:t>Techniques to Start  Your Retooling Process</a:t>
            </a:r>
          </a:p>
        </p:txBody>
      </p:sp>
      <p:sp>
        <p:nvSpPr>
          <p:cNvPr id="3" name="Content Placeholder 2"/>
          <p:cNvSpPr>
            <a:spLocks noGrp="1"/>
          </p:cNvSpPr>
          <p:nvPr>
            <p:ph idx="1"/>
          </p:nvPr>
        </p:nvSpPr>
        <p:spPr>
          <a:xfrm>
            <a:off x="381000" y="1676401"/>
            <a:ext cx="8534400" cy="4906963"/>
          </a:xfrm>
        </p:spPr>
        <p:txBody>
          <a:bodyPr/>
          <a:lstStyle/>
          <a:p>
            <a:pPr eaLnBrk="1" hangingPunct="1">
              <a:lnSpc>
                <a:spcPct val="80000"/>
              </a:lnSpc>
              <a:buClrTx/>
              <a:buFont typeface="Wingdings" pitchFamily="2" charset="2"/>
              <a:buChar char="Ø"/>
              <a:defRPr/>
            </a:pPr>
            <a:r>
              <a:rPr lang="en-US" sz="2800" b="1" dirty="0" smtClean="0">
                <a:latin typeface="Verdana" pitchFamily="34" charset="0"/>
              </a:rPr>
              <a:t>Retooling Checklist: 3 Phases</a:t>
            </a:r>
          </a:p>
          <a:p>
            <a:pPr marL="741363" lvl="1" indent="-473075">
              <a:buFont typeface="Wingdings" pitchFamily="2" charset="2"/>
              <a:buChar char="q"/>
              <a:defRPr/>
            </a:pPr>
            <a:r>
              <a:rPr lang="en-US" sz="2800" dirty="0" smtClean="0">
                <a:latin typeface="Verdana" pitchFamily="34" charset="0"/>
              </a:rPr>
              <a:t>Phase I: 	</a:t>
            </a:r>
            <a:r>
              <a:rPr lang="en-US" sz="2800" dirty="0">
                <a:latin typeface="Verdana" pitchFamily="34" charset="0"/>
              </a:rPr>
              <a:t>Assessment, Planning and Preparation (30-60 days)</a:t>
            </a:r>
          </a:p>
          <a:p>
            <a:pPr marL="741363" lvl="1" indent="-473075">
              <a:buFont typeface="Wingdings" pitchFamily="2" charset="2"/>
              <a:buChar char="q"/>
              <a:defRPr/>
            </a:pPr>
            <a:r>
              <a:rPr lang="en-US" sz="2800" dirty="0" smtClean="0">
                <a:latin typeface="Verdana" pitchFamily="34" charset="0"/>
              </a:rPr>
              <a:t>Phase II: </a:t>
            </a:r>
            <a:r>
              <a:rPr lang="en-US" sz="2800" dirty="0">
                <a:latin typeface="Verdana" pitchFamily="34" charset="0"/>
              </a:rPr>
              <a:t>Develop the Implementation Strategy (4-6 months)</a:t>
            </a:r>
          </a:p>
          <a:p>
            <a:pPr marL="741363" lvl="1" indent="-473075">
              <a:buFont typeface="Wingdings" pitchFamily="2" charset="2"/>
              <a:buChar char="q"/>
              <a:defRPr/>
            </a:pPr>
            <a:r>
              <a:rPr lang="en-US" sz="2800" dirty="0" smtClean="0">
                <a:latin typeface="Verdana" pitchFamily="34" charset="0"/>
              </a:rPr>
              <a:t>Phase III: Start the shift </a:t>
            </a:r>
            <a:r>
              <a:rPr lang="en-US" sz="2800" dirty="0" smtClean="0">
                <a:solidFill>
                  <a:schemeClr val="accent1">
                    <a:lumMod val="75000"/>
                  </a:schemeClr>
                </a:solidFill>
                <a:latin typeface="Verdana" pitchFamily="34" charset="0"/>
              </a:rPr>
              <a:t>	</a:t>
            </a:r>
            <a:endParaRPr lang="en-US" sz="2800" dirty="0">
              <a:solidFill>
                <a:schemeClr val="accent1">
                  <a:lumMod val="75000"/>
                </a:schemeClr>
              </a:solidFill>
              <a:latin typeface="Verdana" pitchFamily="34" charset="0"/>
            </a:endParaRPr>
          </a:p>
        </p:txBody>
      </p:sp>
      <p:pic>
        <p:nvPicPr>
          <p:cNvPr id="3074" name="Picture 2" descr="C:\Users\Kay\AppData\Local\Microsoft\Windows\Temporary Internet Files\Content.IE5\NRR0WQF8\MC90043982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301" y="4448530"/>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65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09916" y="488732"/>
            <a:ext cx="8292662" cy="1196867"/>
          </a:xfrm>
        </p:spPr>
        <p:txBody>
          <a:bodyPr>
            <a:noAutofit/>
          </a:bodyPr>
          <a:lstStyle/>
          <a:p>
            <a:pPr hangingPunct="1">
              <a:lnSpc>
                <a:spcPct val="80000"/>
              </a:lnSpc>
              <a:defRPr/>
            </a:pPr>
            <a:r>
              <a:rPr lang="en-US" sz="4000" dirty="0">
                <a:solidFill>
                  <a:srgbClr val="710505"/>
                </a:solidFill>
                <a:latin typeface="Verdana" pitchFamily="34" charset="0"/>
              </a:rPr>
              <a:t>Phase I: Assessment, Planning and </a:t>
            </a:r>
            <a:r>
              <a:rPr lang="en-US" sz="4000" dirty="0" smtClean="0">
                <a:solidFill>
                  <a:srgbClr val="710505"/>
                </a:solidFill>
                <a:latin typeface="Verdana" pitchFamily="34" charset="0"/>
              </a:rPr>
              <a:t>Preparation (30-60 </a:t>
            </a:r>
            <a:r>
              <a:rPr lang="en-US" sz="4000" dirty="0">
                <a:solidFill>
                  <a:srgbClr val="710505"/>
                </a:solidFill>
                <a:latin typeface="Verdana" pitchFamily="34" charset="0"/>
              </a:rPr>
              <a:t>days)</a:t>
            </a:r>
            <a:br>
              <a:rPr lang="en-US" sz="4000" dirty="0">
                <a:solidFill>
                  <a:srgbClr val="710505"/>
                </a:solidFill>
                <a:latin typeface="Verdana" pitchFamily="34" charset="0"/>
              </a:rPr>
            </a:br>
            <a:endParaRPr lang="en-US" sz="4000" dirty="0">
              <a:solidFill>
                <a:srgbClr val="710505"/>
              </a:solidFill>
              <a:latin typeface="Verdana" pitchFamily="34" charset="0"/>
            </a:endParaRPr>
          </a:p>
        </p:txBody>
      </p:sp>
      <p:sp>
        <p:nvSpPr>
          <p:cNvPr id="3" name="Content Placeholder 2"/>
          <p:cNvSpPr>
            <a:spLocks noGrp="1"/>
          </p:cNvSpPr>
          <p:nvPr>
            <p:ph idx="1"/>
          </p:nvPr>
        </p:nvSpPr>
        <p:spPr>
          <a:xfrm>
            <a:off x="457200" y="1352550"/>
            <a:ext cx="8534400" cy="4906963"/>
          </a:xfrm>
        </p:spPr>
        <p:txBody>
          <a:bodyPr/>
          <a:lstStyle/>
          <a:p>
            <a:pPr marL="0" indent="0" algn="ctr" hangingPunct="1">
              <a:lnSpc>
                <a:spcPct val="80000"/>
              </a:lnSpc>
              <a:buClr>
                <a:srgbClr val="CC0000"/>
              </a:buClr>
              <a:buNone/>
              <a:defRPr/>
            </a:pPr>
            <a:endParaRPr lang="en-US" sz="2800" b="1" dirty="0">
              <a:solidFill>
                <a:schemeClr val="accent1">
                  <a:lumMod val="75000"/>
                </a:schemeClr>
              </a:solidFill>
              <a:latin typeface="Verdana" pitchFamily="34" charset="0"/>
            </a:endParaRPr>
          </a:p>
          <a:p>
            <a:pPr marL="514116" indent="-514116" hangingPunct="1">
              <a:buFont typeface="+mj-lt"/>
              <a:buAutoNum type="arabicPeriod"/>
              <a:defRPr/>
            </a:pPr>
            <a:r>
              <a:rPr lang="en-US" sz="2800" dirty="0">
                <a:latin typeface="Verdana" pitchFamily="34" charset="0"/>
              </a:rPr>
              <a:t>Meet with your local Continuum of Care Planning </a:t>
            </a:r>
            <a:r>
              <a:rPr lang="en-US" sz="2800" dirty="0" smtClean="0">
                <a:latin typeface="Verdana" pitchFamily="34" charset="0"/>
              </a:rPr>
              <a:t>Committee/Coalition</a:t>
            </a:r>
            <a:endParaRPr lang="en-US" sz="2800" dirty="0">
              <a:latin typeface="Verdana" pitchFamily="34" charset="0"/>
            </a:endParaRPr>
          </a:p>
          <a:p>
            <a:pPr marL="514116" indent="-514116" hangingPunct="1">
              <a:buFont typeface="+mj-lt"/>
              <a:buAutoNum type="arabicPeriod"/>
              <a:defRPr/>
            </a:pPr>
            <a:r>
              <a:rPr lang="en-US" sz="2800" dirty="0">
                <a:latin typeface="Verdana" pitchFamily="34" charset="0"/>
              </a:rPr>
              <a:t>Develop the Retooling Committee (5-7 </a:t>
            </a:r>
            <a:r>
              <a:rPr lang="en-US" sz="2800" dirty="0" smtClean="0">
                <a:latin typeface="Verdana" pitchFamily="34" charset="0"/>
              </a:rPr>
              <a:t>people, e.g. E</a:t>
            </a:r>
            <a:r>
              <a:rPr lang="en-US" sz="2800" dirty="0" smtClean="0">
                <a:solidFill>
                  <a:schemeClr val="tx1"/>
                </a:solidFill>
                <a:latin typeface="Verdana" pitchFamily="34" charset="0"/>
              </a:rPr>
              <a:t>xecutive Director, Key Board Personnel, Key Staff, Major Funder, and CoC Representative)</a:t>
            </a:r>
          </a:p>
          <a:p>
            <a:pPr marL="514116" indent="-514116" hangingPunct="1">
              <a:buFont typeface="+mj-lt"/>
              <a:buAutoNum type="arabicPeriod"/>
              <a:defRPr/>
            </a:pPr>
            <a:r>
              <a:rPr lang="en-US" sz="2800" dirty="0" smtClean="0">
                <a:latin typeface="Verdana" pitchFamily="34" charset="0"/>
              </a:rPr>
              <a:t>Assess </a:t>
            </a:r>
            <a:r>
              <a:rPr lang="en-US" sz="2800" dirty="0">
                <a:latin typeface="Verdana" pitchFamily="34" charset="0"/>
              </a:rPr>
              <a:t>and Evaluate the Current Program</a:t>
            </a:r>
          </a:p>
        </p:txBody>
      </p:sp>
    </p:spTree>
    <p:extLst>
      <p:ext uri="{BB962C8B-B14F-4D97-AF65-F5344CB8AC3E}">
        <p14:creationId xmlns:p14="http://schemas.microsoft.com/office/powerpoint/2010/main" val="2055014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338" y="2254469"/>
            <a:ext cx="8140262" cy="3642437"/>
          </a:xfrm>
        </p:spPr>
        <p:txBody>
          <a:bodyPr/>
          <a:lstStyle/>
          <a:p>
            <a:pPr marL="514116" indent="-514116" hangingPunct="1">
              <a:lnSpc>
                <a:spcPct val="80000"/>
              </a:lnSpc>
              <a:buFont typeface="+mj-lt"/>
              <a:buAutoNum type="arabicPeriod" startAt="4"/>
              <a:defRPr/>
            </a:pPr>
            <a:r>
              <a:rPr lang="en-US" sz="3200" dirty="0" smtClean="0"/>
              <a:t>Identify </a:t>
            </a:r>
            <a:r>
              <a:rPr lang="en-US" sz="3200" dirty="0"/>
              <a:t>Model</a:t>
            </a:r>
          </a:p>
          <a:p>
            <a:pPr marL="514116" indent="-514116" hangingPunct="1">
              <a:lnSpc>
                <a:spcPct val="80000"/>
              </a:lnSpc>
              <a:buFont typeface="+mj-lt"/>
              <a:buAutoNum type="arabicPeriod" startAt="4"/>
              <a:defRPr/>
            </a:pPr>
            <a:r>
              <a:rPr lang="en-US" sz="3200" dirty="0" smtClean="0"/>
              <a:t>Identify </a:t>
            </a:r>
            <a:r>
              <a:rPr lang="en-US" sz="3200" dirty="0"/>
              <a:t>Barriers to Retooling</a:t>
            </a:r>
          </a:p>
          <a:p>
            <a:pPr marL="514116" indent="-514116" hangingPunct="1">
              <a:lnSpc>
                <a:spcPct val="80000"/>
              </a:lnSpc>
              <a:buFont typeface="+mj-lt"/>
              <a:buAutoNum type="arabicPeriod" startAt="4"/>
              <a:defRPr/>
            </a:pPr>
            <a:r>
              <a:rPr lang="en-US" sz="3200" dirty="0" smtClean="0"/>
              <a:t>Develop </a:t>
            </a:r>
            <a:r>
              <a:rPr lang="en-US" sz="3200" dirty="0"/>
              <a:t>a Communication Strategy</a:t>
            </a:r>
          </a:p>
          <a:p>
            <a:pPr marL="514116" indent="-514116" hangingPunct="1">
              <a:lnSpc>
                <a:spcPct val="80000"/>
              </a:lnSpc>
              <a:buFont typeface="+mj-lt"/>
              <a:buAutoNum type="arabicPeriod" startAt="4"/>
              <a:defRPr/>
            </a:pPr>
            <a:r>
              <a:rPr lang="en-US" sz="3200" dirty="0" smtClean="0"/>
              <a:t>Final </a:t>
            </a:r>
            <a:r>
              <a:rPr lang="en-US" sz="3200" dirty="0"/>
              <a:t>Recommendation and Plan</a:t>
            </a:r>
          </a:p>
        </p:txBody>
      </p:sp>
      <p:sp>
        <p:nvSpPr>
          <p:cNvPr id="5" name="Title 1"/>
          <p:cNvSpPr txBox="1">
            <a:spLocks/>
          </p:cNvSpPr>
          <p:nvPr/>
        </p:nvSpPr>
        <p:spPr bwMode="auto">
          <a:xfrm>
            <a:off x="409916" y="756754"/>
            <a:ext cx="8292662" cy="1196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99" tIns="35699" rIns="35699" bIns="35699" numCol="1" anchor="ctr" anchorCtr="0" compatLnSpc="1">
            <a:prstTxWarp prst="textNoShape">
              <a:avLst/>
            </a:prstTxWarp>
            <a:noAutofit/>
          </a:bodyPr>
          <a:lstStyle>
            <a:lvl1pPr algn="ctr" defTabSz="410562" rtl="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08"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618"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925"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237"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pPr hangingPunct="1">
              <a:lnSpc>
                <a:spcPct val="80000"/>
              </a:lnSpc>
              <a:defRPr/>
            </a:pPr>
            <a:r>
              <a:rPr lang="en-US" sz="4000" dirty="0" smtClean="0">
                <a:solidFill>
                  <a:srgbClr val="710505"/>
                </a:solidFill>
                <a:latin typeface="Verdana" pitchFamily="34" charset="0"/>
              </a:rPr>
              <a:t>Phase I: Assessment, Planning and Preparation (Continued)</a:t>
            </a:r>
            <a:br>
              <a:rPr lang="en-US" sz="4000" dirty="0" smtClean="0">
                <a:solidFill>
                  <a:srgbClr val="710505"/>
                </a:solidFill>
                <a:latin typeface="Verdana" pitchFamily="34" charset="0"/>
              </a:rPr>
            </a:br>
            <a:endParaRPr lang="en-US" sz="4000" dirty="0">
              <a:solidFill>
                <a:srgbClr val="710505"/>
              </a:solidFill>
              <a:latin typeface="Verdana" pitchFamily="34" charset="0"/>
            </a:endParaRPr>
          </a:p>
        </p:txBody>
      </p:sp>
    </p:spTree>
    <p:extLst>
      <p:ext uri="{BB962C8B-B14F-4D97-AF65-F5344CB8AC3E}">
        <p14:creationId xmlns:p14="http://schemas.microsoft.com/office/powerpoint/2010/main" val="317189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392" y="2083695"/>
            <a:ext cx="8229600" cy="4525963"/>
          </a:xfrm>
        </p:spPr>
        <p:txBody>
          <a:bodyPr/>
          <a:lstStyle/>
          <a:p>
            <a:pPr>
              <a:spcBef>
                <a:spcPts val="1200"/>
              </a:spcBef>
              <a:buClrTx/>
              <a:buFont typeface="Wingdings" pitchFamily="2" charset="2"/>
              <a:buChar char="q"/>
              <a:defRPr/>
            </a:pPr>
            <a:r>
              <a:rPr lang="en-US" sz="2400" dirty="0" smtClean="0">
                <a:latin typeface="Verdana" pitchFamily="34" charset="0"/>
              </a:rPr>
              <a:t>Identify your new vision and core values</a:t>
            </a:r>
          </a:p>
          <a:p>
            <a:pPr lvl="2">
              <a:spcBef>
                <a:spcPts val="1200"/>
              </a:spcBef>
              <a:buFont typeface="Wingdings" pitchFamily="2" charset="2"/>
              <a:buChar char="ü"/>
              <a:defRPr/>
            </a:pPr>
            <a:r>
              <a:rPr lang="en-US" sz="2400" dirty="0" smtClean="0">
                <a:solidFill>
                  <a:schemeClr val="tx1"/>
                </a:solidFill>
                <a:latin typeface="Verdana" pitchFamily="34" charset="0"/>
              </a:rPr>
              <a:t>Develop an new organizational structure</a:t>
            </a:r>
          </a:p>
          <a:p>
            <a:pPr lvl="2">
              <a:spcBef>
                <a:spcPts val="1200"/>
              </a:spcBef>
              <a:buFont typeface="Wingdings" pitchFamily="2" charset="2"/>
              <a:buChar char="ü"/>
              <a:defRPr/>
            </a:pPr>
            <a:r>
              <a:rPr lang="en-US" sz="2400" dirty="0" smtClean="0">
                <a:solidFill>
                  <a:schemeClr val="tx1"/>
                </a:solidFill>
                <a:latin typeface="Verdana" pitchFamily="34" charset="0"/>
              </a:rPr>
              <a:t>Develop a plan to shift organizational culture</a:t>
            </a:r>
          </a:p>
          <a:p>
            <a:pPr>
              <a:spcBef>
                <a:spcPts val="1200"/>
              </a:spcBef>
              <a:buClrTx/>
              <a:buFont typeface="Wingdings" pitchFamily="2" charset="2"/>
              <a:buChar char="q"/>
              <a:defRPr/>
            </a:pPr>
            <a:r>
              <a:rPr lang="en-US" sz="2400" dirty="0" smtClean="0">
                <a:latin typeface="Verdana" pitchFamily="34" charset="0"/>
              </a:rPr>
              <a:t>Identify staffing and training needs</a:t>
            </a:r>
          </a:p>
          <a:p>
            <a:pPr lvl="2">
              <a:spcBef>
                <a:spcPts val="1200"/>
              </a:spcBef>
              <a:buFont typeface="Wingdings" pitchFamily="2" charset="2"/>
              <a:buChar char="ü"/>
              <a:defRPr/>
            </a:pPr>
            <a:r>
              <a:rPr lang="en-US" sz="2400" dirty="0" smtClean="0">
                <a:solidFill>
                  <a:schemeClr val="tx1"/>
                </a:solidFill>
                <a:latin typeface="Verdana" pitchFamily="34" charset="0"/>
              </a:rPr>
              <a:t>New job descriptions</a:t>
            </a:r>
          </a:p>
          <a:p>
            <a:pPr>
              <a:spcBef>
                <a:spcPts val="1200"/>
              </a:spcBef>
              <a:buClrTx/>
              <a:buFont typeface="Wingdings" pitchFamily="2" charset="2"/>
              <a:buChar char="q"/>
              <a:defRPr/>
            </a:pPr>
            <a:r>
              <a:rPr lang="en-US" sz="2400" dirty="0" smtClean="0">
                <a:latin typeface="Verdana" pitchFamily="34" charset="0"/>
              </a:rPr>
              <a:t>Update policies and procedures</a:t>
            </a:r>
          </a:p>
          <a:p>
            <a:pPr>
              <a:spcBef>
                <a:spcPts val="1200"/>
              </a:spcBef>
              <a:buClrTx/>
              <a:buFont typeface="Wingdings" pitchFamily="2" charset="2"/>
              <a:buChar char="q"/>
              <a:defRPr/>
            </a:pPr>
            <a:r>
              <a:rPr lang="en-US" sz="2400" dirty="0" smtClean="0">
                <a:latin typeface="Verdana" pitchFamily="34" charset="0"/>
              </a:rPr>
              <a:t>Obtain Board Support</a:t>
            </a:r>
          </a:p>
          <a:p>
            <a:pPr>
              <a:buClrTx/>
              <a:buFont typeface="Wingdings" pitchFamily="2" charset="2"/>
              <a:buChar char="q"/>
              <a:defRPr/>
            </a:pPr>
            <a:endParaRPr lang="en-US" sz="2400" dirty="0" smtClean="0">
              <a:effectLst>
                <a:outerShdw blurRad="38100" dist="38100" dir="2700000" algn="tl">
                  <a:srgbClr val="000000">
                    <a:alpha val="43137"/>
                  </a:srgbClr>
                </a:outerShdw>
              </a:effectLst>
              <a:latin typeface="Verdana" pitchFamily="34" charset="0"/>
            </a:endParaRPr>
          </a:p>
        </p:txBody>
      </p:sp>
      <p:sp>
        <p:nvSpPr>
          <p:cNvPr id="4" name="Title 1"/>
          <p:cNvSpPr txBox="1">
            <a:spLocks/>
          </p:cNvSpPr>
          <p:nvPr/>
        </p:nvSpPr>
        <p:spPr bwMode="auto">
          <a:xfrm>
            <a:off x="409916" y="756754"/>
            <a:ext cx="8292662" cy="1196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99" tIns="35699" rIns="35699" bIns="35699" numCol="1" anchor="ctr" anchorCtr="0" compatLnSpc="1">
            <a:prstTxWarp prst="textNoShape">
              <a:avLst/>
            </a:prstTxWarp>
            <a:noAutofit/>
          </a:bodyPr>
          <a:lstStyle>
            <a:lvl1pPr algn="ctr" defTabSz="410562" rtl="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08"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618"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925"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237"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pPr hangingPunct="1">
              <a:lnSpc>
                <a:spcPct val="80000"/>
              </a:lnSpc>
              <a:defRPr/>
            </a:pPr>
            <a:r>
              <a:rPr lang="en-US" sz="4000" dirty="0" smtClean="0">
                <a:solidFill>
                  <a:srgbClr val="710505"/>
                </a:solidFill>
                <a:latin typeface="Verdana" pitchFamily="34" charset="0"/>
              </a:rPr>
              <a:t>Phase II: Implementation Planning (4-6 months)</a:t>
            </a:r>
            <a:br>
              <a:rPr lang="en-US" sz="4000" dirty="0" smtClean="0">
                <a:solidFill>
                  <a:srgbClr val="710505"/>
                </a:solidFill>
                <a:latin typeface="Verdana" pitchFamily="34" charset="0"/>
              </a:rPr>
            </a:br>
            <a:endParaRPr lang="en-US" sz="4000" dirty="0">
              <a:solidFill>
                <a:srgbClr val="710505"/>
              </a:solidFill>
              <a:latin typeface="Verdana" pitchFamily="34" charset="0"/>
            </a:endParaRPr>
          </a:p>
        </p:txBody>
      </p:sp>
    </p:spTree>
    <p:extLst>
      <p:ext uri="{BB962C8B-B14F-4D97-AF65-F5344CB8AC3E}">
        <p14:creationId xmlns:p14="http://schemas.microsoft.com/office/powerpoint/2010/main" val="299371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447" y="1497720"/>
            <a:ext cx="8592194" cy="5234151"/>
          </a:xfrm>
        </p:spPr>
        <p:txBody>
          <a:bodyPr>
            <a:noAutofit/>
          </a:bodyPr>
          <a:lstStyle/>
          <a:p>
            <a:pPr marL="393700" indent="-393700">
              <a:spcBef>
                <a:spcPts val="1200"/>
              </a:spcBef>
              <a:buClrTx/>
              <a:buFont typeface="Wingdings" pitchFamily="2" charset="2"/>
              <a:buChar char="q"/>
              <a:defRPr/>
            </a:pPr>
            <a:r>
              <a:rPr lang="en-US" sz="2400" dirty="0" smtClean="0">
                <a:latin typeface="Verdana" pitchFamily="34" charset="0"/>
              </a:rPr>
              <a:t>Identify outcomes measurements</a:t>
            </a:r>
          </a:p>
          <a:p>
            <a:pPr marL="393700" indent="-393700">
              <a:spcBef>
                <a:spcPts val="1200"/>
              </a:spcBef>
              <a:buClrTx/>
              <a:buFont typeface="Wingdings" pitchFamily="2" charset="2"/>
              <a:buChar char="q"/>
              <a:defRPr/>
            </a:pPr>
            <a:r>
              <a:rPr lang="en-US" sz="2400" dirty="0" smtClean="0">
                <a:latin typeface="Verdana" pitchFamily="34" charset="0"/>
              </a:rPr>
              <a:t>Develop a proposed budget and identify funding issues</a:t>
            </a:r>
          </a:p>
          <a:p>
            <a:pPr marL="929213" lvl="4" indent="-393700">
              <a:spcBef>
                <a:spcPts val="1200"/>
              </a:spcBef>
              <a:buFont typeface="Wingdings" pitchFamily="2" charset="2"/>
              <a:buChar char="ü"/>
              <a:defRPr/>
            </a:pPr>
            <a:r>
              <a:rPr lang="en-US" sz="2400" dirty="0">
                <a:solidFill>
                  <a:schemeClr val="tx1"/>
                </a:solidFill>
                <a:latin typeface="Verdana" pitchFamily="34" charset="0"/>
              </a:rPr>
              <a:t>Communicate with funders to begin to modify contracts</a:t>
            </a:r>
          </a:p>
          <a:p>
            <a:pPr marL="393700" indent="-393700">
              <a:spcBef>
                <a:spcPts val="1200"/>
              </a:spcBef>
              <a:buClrTx/>
              <a:buFont typeface="Wingdings" pitchFamily="2" charset="2"/>
              <a:buChar char="q"/>
              <a:defRPr/>
            </a:pPr>
            <a:r>
              <a:rPr lang="en-US" sz="2400" dirty="0" smtClean="0">
                <a:latin typeface="Verdana" pitchFamily="34" charset="0"/>
              </a:rPr>
              <a:t>Identify spectrum of community partnerships</a:t>
            </a:r>
          </a:p>
          <a:p>
            <a:pPr marL="393700" indent="-393700">
              <a:spcBef>
                <a:spcPts val="1200"/>
              </a:spcBef>
              <a:buClrTx/>
              <a:buFont typeface="Wingdings" pitchFamily="2" charset="2"/>
              <a:buChar char="q"/>
              <a:defRPr/>
            </a:pPr>
            <a:r>
              <a:rPr lang="en-US" sz="2400" dirty="0" smtClean="0">
                <a:latin typeface="Verdana" pitchFamily="34" charset="0"/>
              </a:rPr>
              <a:t>Develop clear communication plan</a:t>
            </a:r>
          </a:p>
          <a:p>
            <a:pPr marL="393700" lvl="2" indent="-393700">
              <a:spcBef>
                <a:spcPts val="1200"/>
              </a:spcBef>
              <a:buFont typeface="Wingdings" pitchFamily="2" charset="2"/>
              <a:buChar char="ü"/>
              <a:defRPr/>
            </a:pPr>
            <a:r>
              <a:rPr lang="en-US" sz="2400" dirty="0">
                <a:solidFill>
                  <a:schemeClr val="tx1"/>
                </a:solidFill>
                <a:latin typeface="Verdana" pitchFamily="34" charset="0"/>
              </a:rPr>
              <a:t>Internal and external communication</a:t>
            </a:r>
          </a:p>
          <a:p>
            <a:pPr marL="393700" indent="-393700">
              <a:spcBef>
                <a:spcPts val="1200"/>
              </a:spcBef>
              <a:buClrTx/>
              <a:buFont typeface="Wingdings" pitchFamily="2" charset="2"/>
              <a:buChar char="q"/>
              <a:defRPr/>
            </a:pPr>
            <a:r>
              <a:rPr lang="en-US" sz="2400" dirty="0" smtClean="0">
                <a:latin typeface="Verdana" pitchFamily="34" charset="0"/>
              </a:rPr>
              <a:t>Building use</a:t>
            </a:r>
          </a:p>
          <a:p>
            <a:pPr lvl="2">
              <a:spcBef>
                <a:spcPts val="1200"/>
              </a:spcBef>
              <a:buFont typeface="Wingdings" pitchFamily="2" charset="2"/>
              <a:buChar char="ü"/>
              <a:defRPr/>
            </a:pPr>
            <a:r>
              <a:rPr lang="en-US" sz="2400" dirty="0" smtClean="0">
                <a:solidFill>
                  <a:schemeClr val="tx1"/>
                </a:solidFill>
                <a:latin typeface="Verdana" pitchFamily="34" charset="0"/>
              </a:rPr>
              <a:t>funding constraints, new uses</a:t>
            </a:r>
          </a:p>
        </p:txBody>
      </p:sp>
      <p:sp>
        <p:nvSpPr>
          <p:cNvPr id="5" name="Title 1"/>
          <p:cNvSpPr txBox="1">
            <a:spLocks/>
          </p:cNvSpPr>
          <p:nvPr/>
        </p:nvSpPr>
        <p:spPr bwMode="auto">
          <a:xfrm>
            <a:off x="409916" y="536030"/>
            <a:ext cx="8292662" cy="1196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99" tIns="35699" rIns="35699" bIns="35699" numCol="1" anchor="ctr" anchorCtr="0" compatLnSpc="1">
            <a:prstTxWarp prst="textNoShape">
              <a:avLst/>
            </a:prstTxWarp>
            <a:noAutofit/>
          </a:bodyPr>
          <a:lstStyle>
            <a:lvl1pPr algn="ctr" defTabSz="410562" rtl="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08"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618"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925"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237"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pPr hangingPunct="1">
              <a:lnSpc>
                <a:spcPct val="80000"/>
              </a:lnSpc>
              <a:defRPr/>
            </a:pPr>
            <a:r>
              <a:rPr lang="en-US" sz="4000" dirty="0" smtClean="0">
                <a:solidFill>
                  <a:srgbClr val="710505"/>
                </a:solidFill>
                <a:latin typeface="Verdana" pitchFamily="34" charset="0"/>
              </a:rPr>
              <a:t>Phase II: Implementation Planning (4-6 months)</a:t>
            </a:r>
            <a:br>
              <a:rPr lang="en-US" sz="4000" dirty="0" smtClean="0">
                <a:solidFill>
                  <a:srgbClr val="710505"/>
                </a:solidFill>
                <a:latin typeface="Verdana" pitchFamily="34" charset="0"/>
              </a:rPr>
            </a:br>
            <a:endParaRPr lang="en-US" sz="4000" dirty="0">
              <a:solidFill>
                <a:srgbClr val="710505"/>
              </a:solidFill>
              <a:latin typeface="Verdana" pitchFamily="34" charset="0"/>
            </a:endParaRPr>
          </a:p>
        </p:txBody>
      </p:sp>
    </p:spTree>
    <p:extLst>
      <p:ext uri="{BB962C8B-B14F-4D97-AF65-F5344CB8AC3E}">
        <p14:creationId xmlns:p14="http://schemas.microsoft.com/office/powerpoint/2010/main" val="313927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916" y="1547018"/>
            <a:ext cx="5029200" cy="4525963"/>
          </a:xfrm>
        </p:spPr>
        <p:txBody>
          <a:bodyPr/>
          <a:lstStyle/>
          <a:p>
            <a:pPr marL="457200" indent="-457200">
              <a:buClrTx/>
              <a:buFont typeface="Calibri" pitchFamily="34" charset="0"/>
              <a:buChar char="→"/>
            </a:pPr>
            <a:r>
              <a:rPr lang="en-US" sz="3200" dirty="0" smtClean="0">
                <a:latin typeface="Verdana" pitchFamily="34" charset="0"/>
              </a:rPr>
              <a:t>Set a “start date”</a:t>
            </a:r>
          </a:p>
          <a:p>
            <a:pPr marL="457200" indent="-457200">
              <a:buClrTx/>
              <a:buFont typeface="Calibri" pitchFamily="34" charset="0"/>
              <a:buChar char="→"/>
            </a:pPr>
            <a:r>
              <a:rPr lang="en-US" sz="3200" dirty="0" smtClean="0">
                <a:latin typeface="Verdana" pitchFamily="34" charset="0"/>
              </a:rPr>
              <a:t>Have a contingency plan</a:t>
            </a:r>
          </a:p>
          <a:p>
            <a:pPr marL="457200" indent="-457200">
              <a:buClrTx/>
              <a:buFont typeface="Calibri" pitchFamily="34" charset="0"/>
              <a:buChar char="→"/>
            </a:pPr>
            <a:r>
              <a:rPr lang="en-US" sz="3200" dirty="0" smtClean="0">
                <a:latin typeface="Verdana" pitchFamily="34" charset="0"/>
              </a:rPr>
              <a:t>Continue to tweak new model as needed</a:t>
            </a:r>
          </a:p>
        </p:txBody>
      </p:sp>
      <p:pic>
        <p:nvPicPr>
          <p:cNvPr id="1026" name="Picture 2" descr="C:\Users\Kay\AppData\Local\Microsoft\Windows\Temporary Internet Files\Content.IE5\P6JAY8P6\MP900178034[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1" y="1981200"/>
            <a:ext cx="2438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409916" y="536030"/>
            <a:ext cx="8292662" cy="1196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99" tIns="35699" rIns="35699" bIns="35699" numCol="1" anchor="ctr" anchorCtr="0" compatLnSpc="1">
            <a:prstTxWarp prst="textNoShape">
              <a:avLst/>
            </a:prstTxWarp>
            <a:noAutofit/>
          </a:bodyPr>
          <a:lstStyle>
            <a:lvl1pPr algn="ctr" defTabSz="410562" rtl="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08"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618"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925"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237" algn="ctr" defTabSz="41056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pPr hangingPunct="1">
              <a:lnSpc>
                <a:spcPct val="80000"/>
              </a:lnSpc>
              <a:defRPr/>
            </a:pPr>
            <a:r>
              <a:rPr lang="en-US" sz="4000" dirty="0" smtClean="0">
                <a:solidFill>
                  <a:srgbClr val="710505"/>
                </a:solidFill>
                <a:latin typeface="Verdana" pitchFamily="34" charset="0"/>
              </a:rPr>
              <a:t>Phase III: Start the Shift</a:t>
            </a:r>
            <a:br>
              <a:rPr lang="en-US" sz="4000" dirty="0" smtClean="0">
                <a:solidFill>
                  <a:srgbClr val="710505"/>
                </a:solidFill>
                <a:latin typeface="Verdana" pitchFamily="34" charset="0"/>
              </a:rPr>
            </a:br>
            <a:endParaRPr lang="en-US" sz="4000" dirty="0">
              <a:solidFill>
                <a:srgbClr val="710505"/>
              </a:solidFill>
              <a:latin typeface="Verdana" pitchFamily="34" charset="0"/>
            </a:endParaRPr>
          </a:p>
        </p:txBody>
      </p:sp>
    </p:spTree>
    <p:extLst>
      <p:ext uri="{BB962C8B-B14F-4D97-AF65-F5344CB8AC3E}">
        <p14:creationId xmlns:p14="http://schemas.microsoft.com/office/powerpoint/2010/main" val="1152505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461934"/>
            <a:ext cx="7773293" cy="1470049"/>
          </a:xfrm>
        </p:spPr>
        <p:txBody>
          <a:bodyPr/>
          <a:lstStyle/>
          <a:p>
            <a:r>
              <a:rPr lang="en-US" dirty="0" smtClean="0">
                <a:solidFill>
                  <a:srgbClr val="710505"/>
                </a:solidFill>
                <a:latin typeface="Verdana" pitchFamily="34" charset="0"/>
              </a:rPr>
              <a:t>Retooling Funding Options</a:t>
            </a:r>
            <a:endParaRPr lang="en-US" dirty="0">
              <a:solidFill>
                <a:srgbClr val="710505"/>
              </a:solidFill>
              <a:latin typeface="Verdana" pitchFamily="34" charset="0"/>
            </a:endParaRPr>
          </a:p>
        </p:txBody>
      </p:sp>
    </p:spTree>
    <p:extLst>
      <p:ext uri="{BB962C8B-B14F-4D97-AF65-F5344CB8AC3E}">
        <p14:creationId xmlns:p14="http://schemas.microsoft.com/office/powerpoint/2010/main" val="3015349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9128" y="370825"/>
            <a:ext cx="7772176" cy="1361777"/>
          </a:xfrm>
        </p:spPr>
        <p:txBody>
          <a:bodyPr>
            <a:normAutofit fontScale="90000"/>
          </a:bodyPr>
          <a:lstStyle/>
          <a:p>
            <a:pPr algn="ctr"/>
            <a:r>
              <a:rPr lang="en-US" sz="6000" b="0" cap="none" dirty="0" smtClean="0">
                <a:solidFill>
                  <a:srgbClr val="710505"/>
                </a:solidFill>
              </a:rPr>
              <a:t>Opportunities </a:t>
            </a:r>
            <a:r>
              <a:rPr lang="en-US" sz="6000" b="0" cap="none" dirty="0">
                <a:solidFill>
                  <a:srgbClr val="710505"/>
                </a:solidFill>
              </a:rPr>
              <a:t>to Retool</a:t>
            </a:r>
            <a:r>
              <a:rPr lang="en-US" sz="4400" dirty="0"/>
              <a:t/>
            </a:r>
            <a:br>
              <a:rPr lang="en-US" sz="4400" dirty="0"/>
            </a:br>
            <a:endParaRPr lang="en-US" dirty="0"/>
          </a:p>
        </p:txBody>
      </p:sp>
      <p:sp>
        <p:nvSpPr>
          <p:cNvPr id="2" name="Text Placeholder 1"/>
          <p:cNvSpPr>
            <a:spLocks noGrp="1"/>
          </p:cNvSpPr>
          <p:nvPr>
            <p:ph type="body" idx="1"/>
          </p:nvPr>
        </p:nvSpPr>
        <p:spPr>
          <a:xfrm>
            <a:off x="1005977" y="4647462"/>
            <a:ext cx="7772176" cy="1500188"/>
          </a:xfrm>
        </p:spPr>
        <p:txBody>
          <a:bodyPr/>
          <a:lstStyle/>
          <a:p>
            <a:r>
              <a:rPr lang="en-US" sz="2800" dirty="0" smtClean="0">
                <a:latin typeface="Verdana" pitchFamily="34" charset="0"/>
              </a:rPr>
              <a:t>Continuum of Care Funding </a:t>
            </a:r>
          </a:p>
          <a:p>
            <a:r>
              <a:rPr lang="en-US" sz="2800" dirty="0" smtClean="0">
                <a:latin typeface="Verdana" pitchFamily="34" charset="0"/>
              </a:rPr>
              <a:t>Emergency Solutions Grants</a:t>
            </a:r>
          </a:p>
          <a:p>
            <a:r>
              <a:rPr lang="en-US" sz="2800" dirty="0" smtClean="0">
                <a:latin typeface="Verdana" pitchFamily="34" charset="0"/>
              </a:rPr>
              <a:t>Home Funds</a:t>
            </a:r>
          </a:p>
          <a:p>
            <a:r>
              <a:rPr lang="en-US" sz="2800" dirty="0" smtClean="0">
                <a:latin typeface="Verdana" pitchFamily="34" charset="0"/>
              </a:rPr>
              <a:t>SSVF (Department of Veterans’ Affairs)</a:t>
            </a:r>
          </a:p>
          <a:p>
            <a:r>
              <a:rPr lang="en-US" sz="2800" dirty="0" smtClean="0">
                <a:latin typeface="Verdana" pitchFamily="34" charset="0"/>
              </a:rPr>
              <a:t>TANF</a:t>
            </a:r>
          </a:p>
        </p:txBody>
      </p:sp>
    </p:spTree>
    <p:extLst>
      <p:ext uri="{BB962C8B-B14F-4D97-AF65-F5344CB8AC3E}">
        <p14:creationId xmlns:p14="http://schemas.microsoft.com/office/powerpoint/2010/main" val="2333225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1"/>
          <p:cNvGrpSpPr>
            <a:grpSpLocks/>
          </p:cNvGrpSpPr>
          <p:nvPr/>
        </p:nvGrpSpPr>
        <p:grpSpPr bwMode="auto">
          <a:xfrm>
            <a:off x="568173" y="1663240"/>
            <a:ext cx="8024980" cy="4895987"/>
            <a:chOff x="0" y="0"/>
            <a:chExt cx="969" cy="627"/>
          </a:xfrm>
        </p:grpSpPr>
        <p:pic>
          <p:nvPicPr>
            <p:cNvPr id="18434" name="Picture 2" descr="image.png"/>
            <p:cNvPicPr>
              <a:picLocks noChangeAspect="1"/>
            </p:cNvPicPr>
            <p:nvPr/>
          </p:nvPicPr>
          <p:blipFill>
            <a:blip r:embed="rId3" cstate="email">
              <a:extLst>
                <a:ext uri="{28A0092B-C50C-407E-A947-70E740481C1C}">
                  <a14:useLocalDpi xmlns:a14="http://schemas.microsoft.com/office/drawing/2010/main" val="0"/>
                </a:ext>
              </a:extLst>
            </a:blip>
            <a:srcRect l="22092" t="23438" r="20129" b="18001"/>
            <a:stretch>
              <a:fillRect/>
            </a:stretch>
          </p:blipFill>
          <p:spPr bwMode="auto">
            <a:xfrm>
              <a:off x="10" y="7"/>
              <a:ext cx="949" cy="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5" name="Picture 3"/>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69" cy="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 name="Title 1"/>
          <p:cNvSpPr txBox="1">
            <a:spLocks/>
          </p:cNvSpPr>
          <p:nvPr/>
        </p:nvSpPr>
        <p:spPr bwMode="auto">
          <a:xfrm>
            <a:off x="126124" y="193191"/>
            <a:ext cx="8797159" cy="1470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99" tIns="35699" rIns="35699" bIns="35699" numCol="1" anchor="ctr" anchorCtr="0" compatLnSpc="1">
            <a:prstTxWarp prst="textNoShape">
              <a:avLst/>
            </a:prstTxWarp>
          </a:bodyPr>
          <a:lstStyle>
            <a:lvl1pPr algn="ctr" defTabSz="410751" rtl="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dirty="0" smtClean="0">
                <a:solidFill>
                  <a:srgbClr val="710505"/>
                </a:solidFill>
                <a:latin typeface="Verdana" pitchFamily="34" charset="0"/>
              </a:rPr>
              <a:t>Retooling Opportunities</a:t>
            </a:r>
            <a:endParaRPr lang="en-US" dirty="0">
              <a:solidFill>
                <a:srgbClr val="710505"/>
              </a:solidFill>
              <a:latin typeface="Verdana" pitchFamily="34" charset="0"/>
            </a:endParaRPr>
          </a:p>
        </p:txBody>
      </p:sp>
    </p:spTree>
    <p:extLst>
      <p:ext uri="{BB962C8B-B14F-4D97-AF65-F5344CB8AC3E}">
        <p14:creationId xmlns:p14="http://schemas.microsoft.com/office/powerpoint/2010/main" val="304594655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10505"/>
                </a:solidFill>
                <a:latin typeface="Verdana" pitchFamily="34" charset="0"/>
              </a:rPr>
              <a:t>Agenda</a:t>
            </a:r>
            <a:endParaRPr lang="en-US" dirty="0">
              <a:solidFill>
                <a:srgbClr val="710505"/>
              </a:solidFill>
              <a:latin typeface="Verdana" pitchFamily="34" charset="0"/>
            </a:endParaRPr>
          </a:p>
        </p:txBody>
      </p:sp>
      <p:sp>
        <p:nvSpPr>
          <p:cNvPr id="3" name="Content Placeholder 2"/>
          <p:cNvSpPr>
            <a:spLocks noGrp="1"/>
          </p:cNvSpPr>
          <p:nvPr>
            <p:ph sz="half" idx="1"/>
          </p:nvPr>
        </p:nvSpPr>
        <p:spPr>
          <a:xfrm>
            <a:off x="892970" y="2374191"/>
            <a:ext cx="7871020" cy="4018359"/>
          </a:xfrm>
        </p:spPr>
        <p:txBody>
          <a:bodyPr>
            <a:noAutofit/>
          </a:bodyPr>
          <a:lstStyle/>
          <a:p>
            <a:pPr>
              <a:spcBef>
                <a:spcPts val="1200"/>
              </a:spcBef>
            </a:pPr>
            <a:r>
              <a:rPr lang="en-US" sz="2400" dirty="0">
                <a:latin typeface="Verdana" pitchFamily="34" charset="0"/>
              </a:rPr>
              <a:t>Introduction and Purpose	</a:t>
            </a:r>
          </a:p>
          <a:p>
            <a:pPr>
              <a:spcBef>
                <a:spcPts val="1200"/>
              </a:spcBef>
            </a:pPr>
            <a:r>
              <a:rPr lang="en-US" sz="2400" dirty="0">
                <a:latin typeface="Verdana" pitchFamily="34" charset="0"/>
              </a:rPr>
              <a:t>Why Retool?</a:t>
            </a:r>
          </a:p>
          <a:p>
            <a:pPr>
              <a:spcBef>
                <a:spcPts val="1200"/>
              </a:spcBef>
            </a:pPr>
            <a:r>
              <a:rPr lang="en-US" sz="2400" dirty="0">
                <a:latin typeface="Verdana" pitchFamily="34" charset="0"/>
              </a:rPr>
              <a:t>Retool to What? – Rapid Re-Housing and Other Models</a:t>
            </a:r>
          </a:p>
          <a:p>
            <a:pPr>
              <a:spcBef>
                <a:spcPts val="1200"/>
              </a:spcBef>
            </a:pPr>
            <a:r>
              <a:rPr lang="en-US" sz="2400" dirty="0">
                <a:latin typeface="Verdana" pitchFamily="34" charset="0"/>
              </a:rPr>
              <a:t>Technical Issues for Retooling</a:t>
            </a:r>
          </a:p>
          <a:p>
            <a:pPr>
              <a:spcBef>
                <a:spcPts val="1200"/>
              </a:spcBef>
            </a:pPr>
            <a:r>
              <a:rPr lang="en-US" sz="2400" dirty="0" smtClean="0">
                <a:latin typeface="Verdana" pitchFamily="34" charset="0"/>
              </a:rPr>
              <a:t>Opportunities </a:t>
            </a:r>
            <a:r>
              <a:rPr lang="en-US" sz="2400" dirty="0">
                <a:latin typeface="Verdana" pitchFamily="34" charset="0"/>
              </a:rPr>
              <a:t>to Retool</a:t>
            </a:r>
          </a:p>
          <a:p>
            <a:pPr>
              <a:spcBef>
                <a:spcPts val="1200"/>
              </a:spcBef>
            </a:pPr>
            <a:r>
              <a:rPr lang="en-US" sz="2400" dirty="0">
                <a:latin typeface="Verdana" pitchFamily="34" charset="0"/>
              </a:rPr>
              <a:t>Questions and Dialogue</a:t>
            </a:r>
          </a:p>
          <a:p>
            <a:endParaRPr lang="en-US" dirty="0">
              <a:latin typeface="Verdana" pitchFamily="34" charset="0"/>
            </a:endParaRPr>
          </a:p>
        </p:txBody>
      </p:sp>
    </p:spTree>
    <p:extLst>
      <p:ext uri="{BB962C8B-B14F-4D97-AF65-F5344CB8AC3E}">
        <p14:creationId xmlns:p14="http://schemas.microsoft.com/office/powerpoint/2010/main" val="3130566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891853" y="4107656"/>
            <a:ext cx="7359178" cy="1000125"/>
          </a:xfrm>
        </p:spPr>
        <p:txBody>
          <a:bodyPr lIns="0" tIns="0" rIns="0" bIns="0" anchor="b"/>
          <a:lstStyle/>
          <a:p>
            <a:endParaRPr lang="en-US" dirty="0"/>
          </a:p>
        </p:txBody>
      </p:sp>
      <p:grpSp>
        <p:nvGrpSpPr>
          <p:cNvPr id="19458" name="Group 2"/>
          <p:cNvGrpSpPr>
            <a:grpSpLocks/>
          </p:cNvGrpSpPr>
          <p:nvPr/>
        </p:nvGrpSpPr>
        <p:grpSpPr bwMode="auto">
          <a:xfrm>
            <a:off x="699298" y="1640963"/>
            <a:ext cx="7783764" cy="4855032"/>
            <a:chOff x="0" y="0"/>
            <a:chExt cx="979" cy="611"/>
          </a:xfrm>
        </p:grpSpPr>
        <p:pic>
          <p:nvPicPr>
            <p:cNvPr id="19459" name="Picture 3" descr="image.png"/>
            <p:cNvPicPr>
              <a:picLocks noChangeAspect="1"/>
            </p:cNvPicPr>
            <p:nvPr/>
          </p:nvPicPr>
          <p:blipFill>
            <a:blip r:embed="rId3" cstate="email">
              <a:extLst>
                <a:ext uri="{28A0092B-C50C-407E-A947-70E740481C1C}">
                  <a14:useLocalDpi xmlns:a14="http://schemas.microsoft.com/office/drawing/2010/main" val="0"/>
                </a:ext>
              </a:extLst>
            </a:blip>
            <a:srcRect l="21700" t="23019" r="20390" b="20509"/>
            <a:stretch>
              <a:fillRect/>
            </a:stretch>
          </p:blipFill>
          <p:spPr bwMode="auto">
            <a:xfrm>
              <a:off x="10" y="7"/>
              <a:ext cx="959" cy="5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79" cy="6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 name="Title 1"/>
          <p:cNvSpPr txBox="1">
            <a:spLocks/>
          </p:cNvSpPr>
          <p:nvPr/>
        </p:nvSpPr>
        <p:spPr bwMode="auto">
          <a:xfrm>
            <a:off x="220716" y="193191"/>
            <a:ext cx="8734097" cy="1470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99" tIns="35699" rIns="35699" bIns="35699" numCol="1" anchor="ctr" anchorCtr="0" compatLnSpc="1">
            <a:prstTxWarp prst="textNoShape">
              <a:avLst/>
            </a:prstTxWarp>
          </a:bodyPr>
          <a:lstStyle>
            <a:lvl1pPr algn="ctr" defTabSz="410751" rtl="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dirty="0" smtClean="0">
                <a:solidFill>
                  <a:srgbClr val="710505"/>
                </a:solidFill>
                <a:latin typeface="Verdana" pitchFamily="34" charset="0"/>
              </a:rPr>
              <a:t>Retooling Opportunities</a:t>
            </a:r>
            <a:endParaRPr lang="en-US" dirty="0">
              <a:solidFill>
                <a:srgbClr val="710505"/>
              </a:solidFill>
              <a:latin typeface="Verdana" pitchFamily="34" charset="0"/>
            </a:endParaRPr>
          </a:p>
        </p:txBody>
      </p:sp>
    </p:spTree>
    <p:extLst>
      <p:ext uri="{BB962C8B-B14F-4D97-AF65-F5344CB8AC3E}">
        <p14:creationId xmlns:p14="http://schemas.microsoft.com/office/powerpoint/2010/main" val="4092401406"/>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78" y="5168"/>
            <a:ext cx="7358063" cy="1714500"/>
          </a:xfrm>
        </p:spPr>
        <p:txBody>
          <a:bodyPr/>
          <a:lstStyle/>
          <a:p>
            <a:r>
              <a:rPr lang="en-US" sz="5400" dirty="0" smtClean="0">
                <a:solidFill>
                  <a:srgbClr val="710505"/>
                </a:solidFill>
                <a:latin typeface="Verdana" pitchFamily="34" charset="0"/>
              </a:rPr>
              <a:t>Resources</a:t>
            </a:r>
            <a:endParaRPr lang="en-US" sz="5400" dirty="0">
              <a:solidFill>
                <a:srgbClr val="710505"/>
              </a:solidFill>
              <a:latin typeface="Verdana" pitchFamily="34" charset="0"/>
            </a:endParaRPr>
          </a:p>
        </p:txBody>
      </p:sp>
      <p:sp>
        <p:nvSpPr>
          <p:cNvPr id="3" name="Content Placeholder 2"/>
          <p:cNvSpPr>
            <a:spLocks noGrp="1"/>
          </p:cNvSpPr>
          <p:nvPr>
            <p:ph idx="1"/>
          </p:nvPr>
        </p:nvSpPr>
        <p:spPr>
          <a:xfrm>
            <a:off x="624964" y="1946681"/>
            <a:ext cx="8140663" cy="4018359"/>
          </a:xfrm>
        </p:spPr>
        <p:txBody>
          <a:bodyPr/>
          <a:lstStyle/>
          <a:p>
            <a:pPr>
              <a:spcBef>
                <a:spcPts val="1200"/>
              </a:spcBef>
              <a:buFont typeface="Wingdings" pitchFamily="2" charset="2"/>
              <a:buChar char="§"/>
            </a:pPr>
            <a:r>
              <a:rPr lang="en-US" dirty="0" smtClean="0">
                <a:solidFill>
                  <a:schemeClr val="tx1"/>
                </a:solidFill>
                <a:latin typeface="Verdana" pitchFamily="34" charset="0"/>
                <a:hlinkClick r:id="rId3"/>
              </a:rPr>
              <a:t>Organizational Change; Adopting a Housing First Approach</a:t>
            </a:r>
            <a:endParaRPr lang="en-US" dirty="0" smtClean="0">
              <a:solidFill>
                <a:schemeClr val="tx1"/>
              </a:solidFill>
              <a:latin typeface="Verdana" pitchFamily="34" charset="0"/>
            </a:endParaRPr>
          </a:p>
          <a:p>
            <a:pPr>
              <a:spcBef>
                <a:spcPts val="1200"/>
              </a:spcBef>
              <a:buFont typeface="Wingdings" pitchFamily="2" charset="2"/>
              <a:buChar char="§"/>
            </a:pPr>
            <a:r>
              <a:rPr lang="en-US" dirty="0">
                <a:solidFill>
                  <a:schemeClr val="tx1"/>
                </a:solidFill>
                <a:latin typeface="Verdana" pitchFamily="34" charset="0"/>
                <a:hlinkClick r:id="rId4"/>
              </a:rPr>
              <a:t>Rapid Re-Housing: Successfully Ending Family </a:t>
            </a:r>
            <a:r>
              <a:rPr lang="en-US" dirty="0" smtClean="0">
                <a:solidFill>
                  <a:schemeClr val="tx1"/>
                </a:solidFill>
                <a:latin typeface="Verdana" pitchFamily="34" charset="0"/>
                <a:hlinkClick r:id="rId4"/>
              </a:rPr>
              <a:t>Homelessness</a:t>
            </a:r>
            <a:endParaRPr lang="en-US" dirty="0" smtClean="0">
              <a:solidFill>
                <a:schemeClr val="tx1"/>
              </a:solidFill>
              <a:latin typeface="Verdana" pitchFamily="34" charset="0"/>
            </a:endParaRPr>
          </a:p>
          <a:p>
            <a:pPr>
              <a:spcBef>
                <a:spcPts val="1200"/>
              </a:spcBef>
              <a:buFont typeface="Wingdings" pitchFamily="2" charset="2"/>
              <a:buChar char="§"/>
            </a:pPr>
            <a:r>
              <a:rPr lang="en-US" dirty="0" smtClean="0">
                <a:solidFill>
                  <a:schemeClr val="tx1"/>
                </a:solidFill>
                <a:latin typeface="Verdana" pitchFamily="34" charset="0"/>
                <a:hlinkClick r:id="rId5"/>
              </a:rPr>
              <a:t>Rapid Rehousing: Creating Programs that Work</a:t>
            </a:r>
            <a:endParaRPr lang="en-US" dirty="0">
              <a:solidFill>
                <a:schemeClr val="tx1"/>
              </a:solidFill>
              <a:latin typeface="Verdana" pitchFamily="34" charset="0"/>
            </a:endParaRPr>
          </a:p>
          <a:p>
            <a:pPr>
              <a:spcBef>
                <a:spcPts val="1200"/>
              </a:spcBef>
              <a:buFont typeface="Wingdings" pitchFamily="2" charset="2"/>
              <a:buChar char="§"/>
            </a:pPr>
            <a:r>
              <a:rPr lang="en-US" dirty="0" smtClean="0">
                <a:solidFill>
                  <a:schemeClr val="tx1"/>
                </a:solidFill>
                <a:latin typeface="Verdana" pitchFamily="34" charset="0"/>
              </a:rPr>
              <a:t>Coming Soon:</a:t>
            </a:r>
            <a:r>
              <a:rPr lang="en-US" dirty="0">
                <a:solidFill>
                  <a:schemeClr val="tx1"/>
                </a:solidFill>
                <a:latin typeface="Verdana" pitchFamily="34" charset="0"/>
              </a:rPr>
              <a:t> </a:t>
            </a:r>
            <a:endParaRPr lang="en-US" dirty="0" smtClean="0">
              <a:solidFill>
                <a:schemeClr val="tx1"/>
              </a:solidFill>
              <a:latin typeface="Verdana" pitchFamily="34" charset="0"/>
            </a:endParaRPr>
          </a:p>
          <a:p>
            <a:pPr lvl="2">
              <a:spcBef>
                <a:spcPts val="1200"/>
              </a:spcBef>
            </a:pPr>
            <a:r>
              <a:rPr lang="en-US" dirty="0" smtClean="0">
                <a:solidFill>
                  <a:schemeClr val="tx1"/>
                </a:solidFill>
                <a:latin typeface="Verdana" pitchFamily="34" charset="0"/>
              </a:rPr>
              <a:t>Alliance Retooling Transitional Housing Toolkit</a:t>
            </a:r>
          </a:p>
          <a:p>
            <a:pPr lvl="2">
              <a:spcBef>
                <a:spcPts val="1200"/>
              </a:spcBef>
            </a:pPr>
            <a:r>
              <a:rPr lang="en-US" dirty="0" smtClean="0">
                <a:solidFill>
                  <a:schemeClr val="tx1"/>
                </a:solidFill>
                <a:latin typeface="Verdana" pitchFamily="34" charset="0"/>
              </a:rPr>
              <a:t>HUD HRE trainings </a:t>
            </a:r>
          </a:p>
        </p:txBody>
      </p:sp>
    </p:spTree>
    <p:extLst>
      <p:ext uri="{BB962C8B-B14F-4D97-AF65-F5344CB8AC3E}">
        <p14:creationId xmlns:p14="http://schemas.microsoft.com/office/powerpoint/2010/main" val="3210784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6424" y="2814485"/>
            <a:ext cx="7772176" cy="1361777"/>
          </a:xfrm>
        </p:spPr>
        <p:txBody>
          <a:bodyPr/>
          <a:lstStyle/>
          <a:p>
            <a:pPr algn="ctr"/>
            <a:r>
              <a:rPr lang="en-US" sz="5400" b="0" cap="none" dirty="0" smtClean="0">
                <a:solidFill>
                  <a:srgbClr val="710505"/>
                </a:solidFill>
                <a:latin typeface="Verdana" pitchFamily="34" charset="0"/>
              </a:rPr>
              <a:t>Questions</a:t>
            </a:r>
            <a:endParaRPr lang="en-US" sz="5400" b="0" cap="none" dirty="0">
              <a:solidFill>
                <a:srgbClr val="710505"/>
              </a:solidFill>
              <a:latin typeface="Verdana" pitchFamily="34" charset="0"/>
            </a:endParaRPr>
          </a:p>
        </p:txBody>
      </p:sp>
    </p:spTree>
    <p:extLst>
      <p:ext uri="{BB962C8B-B14F-4D97-AF65-F5344CB8AC3E}">
        <p14:creationId xmlns:p14="http://schemas.microsoft.com/office/powerpoint/2010/main" val="2600378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189" y="2898637"/>
            <a:ext cx="7772176" cy="1361777"/>
          </a:xfrm>
        </p:spPr>
        <p:txBody>
          <a:bodyPr/>
          <a:lstStyle/>
          <a:p>
            <a:pPr algn="ctr"/>
            <a:r>
              <a:rPr lang="en-US" sz="6000" b="0" cap="none" dirty="0">
                <a:solidFill>
                  <a:srgbClr val="710505"/>
                </a:solidFill>
                <a:latin typeface="Verdana" pitchFamily="34" charset="0"/>
              </a:rPr>
              <a:t>Why Retool?</a:t>
            </a:r>
          </a:p>
        </p:txBody>
      </p:sp>
    </p:spTree>
    <p:extLst>
      <p:ext uri="{BB962C8B-B14F-4D97-AF65-F5344CB8AC3E}">
        <p14:creationId xmlns:p14="http://schemas.microsoft.com/office/powerpoint/2010/main" val="1248552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2978" y="-254644"/>
            <a:ext cx="7358063" cy="1714500"/>
          </a:xfrm>
        </p:spPr>
        <p:txBody>
          <a:bodyPr>
            <a:normAutofit/>
          </a:bodyPr>
          <a:lstStyle/>
          <a:p>
            <a:r>
              <a:rPr lang="en-US" sz="5400" dirty="0">
                <a:solidFill>
                  <a:srgbClr val="710505"/>
                </a:solidFill>
                <a:latin typeface="Verdana" pitchFamily="34" charset="0"/>
              </a:rPr>
              <a:t>What We Know</a:t>
            </a:r>
          </a:p>
        </p:txBody>
      </p:sp>
      <p:sp>
        <p:nvSpPr>
          <p:cNvPr id="5" name="Content Placeholder 4"/>
          <p:cNvSpPr>
            <a:spLocks noGrp="1"/>
          </p:cNvSpPr>
          <p:nvPr>
            <p:ph idx="1"/>
          </p:nvPr>
        </p:nvSpPr>
        <p:spPr>
          <a:xfrm>
            <a:off x="392875" y="1122442"/>
            <a:ext cx="8229600" cy="4525963"/>
          </a:xfrm>
        </p:spPr>
        <p:txBody>
          <a:bodyPr/>
          <a:lstStyle/>
          <a:p>
            <a:pPr marL="0" indent="0">
              <a:buNone/>
            </a:pPr>
            <a:r>
              <a:rPr lang="en-US" dirty="0"/>
              <a:t/>
            </a:r>
            <a:br>
              <a:rPr lang="en-US" dirty="0"/>
            </a:br>
            <a:endParaRPr lang="en-US" dirty="0"/>
          </a:p>
          <a:p>
            <a:pPr>
              <a:spcBef>
                <a:spcPts val="1200"/>
              </a:spcBef>
              <a:buFont typeface="Calibri" pitchFamily="34" charset="0"/>
              <a:buChar char="→"/>
            </a:pPr>
            <a:r>
              <a:rPr lang="en-US" sz="2400" dirty="0" smtClean="0">
                <a:latin typeface="Verdana" pitchFamily="34" charset="0"/>
              </a:rPr>
              <a:t>Providers </a:t>
            </a:r>
            <a:r>
              <a:rPr lang="en-US" sz="2400" dirty="0">
                <a:latin typeface="Verdana" pitchFamily="34" charset="0"/>
              </a:rPr>
              <a:t>are </a:t>
            </a:r>
            <a:r>
              <a:rPr lang="en-US" sz="2400" dirty="0" smtClean="0">
                <a:latin typeface="Verdana" pitchFamily="34" charset="0"/>
              </a:rPr>
              <a:t>shifting their philosophy from managing homelessness to ending homelessness:</a:t>
            </a:r>
          </a:p>
          <a:p>
            <a:pPr lvl="1">
              <a:spcBef>
                <a:spcPts val="1200"/>
              </a:spcBef>
              <a:buFont typeface="Wingdings" pitchFamily="2" charset="2"/>
              <a:buChar char="§"/>
            </a:pPr>
            <a:r>
              <a:rPr lang="en-US" sz="1800" dirty="0" smtClean="0">
                <a:latin typeface="Verdana" pitchFamily="34" charset="0"/>
              </a:rPr>
              <a:t>Changing models and funding to increase impact on service delivery</a:t>
            </a:r>
          </a:p>
          <a:p>
            <a:pPr lvl="1">
              <a:spcBef>
                <a:spcPts val="1200"/>
              </a:spcBef>
              <a:buFont typeface="Wingdings" pitchFamily="2" charset="2"/>
              <a:buChar char="§"/>
            </a:pPr>
            <a:r>
              <a:rPr lang="en-US" sz="1800" dirty="0" smtClean="0">
                <a:latin typeface="Verdana" pitchFamily="34" charset="0"/>
              </a:rPr>
              <a:t>Successfully </a:t>
            </a:r>
            <a:r>
              <a:rPr lang="en-US" sz="1800" dirty="0">
                <a:latin typeface="Verdana" pitchFamily="34" charset="0"/>
              </a:rPr>
              <a:t>retooling with significant results</a:t>
            </a:r>
          </a:p>
          <a:p>
            <a:pPr>
              <a:spcBef>
                <a:spcPts val="1200"/>
              </a:spcBef>
              <a:buFont typeface="Calibri" pitchFamily="34" charset="0"/>
              <a:buChar char="→"/>
            </a:pPr>
            <a:r>
              <a:rPr lang="en-US" sz="2400" dirty="0">
                <a:latin typeface="Verdana" pitchFamily="34" charset="0"/>
              </a:rPr>
              <a:t>Performance Improvement Clinics</a:t>
            </a:r>
          </a:p>
          <a:p>
            <a:pPr lvl="2">
              <a:spcBef>
                <a:spcPts val="1200"/>
              </a:spcBef>
              <a:buFont typeface="Wingdings" pitchFamily="2" charset="2"/>
              <a:buChar char="§"/>
            </a:pPr>
            <a:r>
              <a:rPr lang="en-US" sz="1800" dirty="0">
                <a:solidFill>
                  <a:schemeClr val="tx1"/>
                </a:solidFill>
                <a:latin typeface="Verdana" pitchFamily="34" charset="0"/>
              </a:rPr>
              <a:t>Cost comparisons for PH exits from different systems</a:t>
            </a:r>
          </a:p>
          <a:p>
            <a:pPr>
              <a:spcBef>
                <a:spcPts val="1200"/>
              </a:spcBef>
              <a:buFont typeface="Calibri" pitchFamily="34" charset="0"/>
              <a:buChar char="→"/>
            </a:pPr>
            <a:r>
              <a:rPr lang="en-US" sz="2400" dirty="0">
                <a:latin typeface="Verdana" pitchFamily="34" charset="0"/>
              </a:rPr>
              <a:t>Requests tools and examples</a:t>
            </a:r>
          </a:p>
          <a:p>
            <a:pPr lvl="2">
              <a:spcBef>
                <a:spcPts val="1200"/>
              </a:spcBef>
              <a:buFont typeface="Wingdings" pitchFamily="2" charset="2"/>
              <a:buChar char="§"/>
            </a:pPr>
            <a:r>
              <a:rPr lang="en-US" sz="1800" dirty="0">
                <a:solidFill>
                  <a:schemeClr val="tx1"/>
                </a:solidFill>
                <a:latin typeface="Verdana" pitchFamily="34" charset="0"/>
              </a:rPr>
              <a:t>Creating a resource toolkit </a:t>
            </a:r>
          </a:p>
          <a:p>
            <a:pPr lvl="4">
              <a:spcBef>
                <a:spcPts val="1200"/>
              </a:spcBef>
              <a:buFont typeface="Arial" pitchFamily="34" charset="0"/>
              <a:buChar char="•"/>
            </a:pPr>
            <a:r>
              <a:rPr lang="en-US" sz="1800" dirty="0">
                <a:latin typeface="Verdana" pitchFamily="34" charset="0"/>
              </a:rPr>
              <a:t>Decision Matrix (assist in identifying options)</a:t>
            </a:r>
          </a:p>
          <a:p>
            <a:pPr lvl="4">
              <a:spcBef>
                <a:spcPts val="1200"/>
              </a:spcBef>
              <a:buFont typeface="Arial" pitchFamily="34" charset="0"/>
              <a:buChar char="•"/>
            </a:pPr>
            <a:r>
              <a:rPr lang="en-US" sz="1800" dirty="0">
                <a:latin typeface="Verdana" pitchFamily="34" charset="0"/>
              </a:rPr>
              <a:t>Retooling Checklist (identify steps to take)</a:t>
            </a:r>
          </a:p>
          <a:p>
            <a:pPr lvl="4">
              <a:spcBef>
                <a:spcPts val="1200"/>
              </a:spcBef>
              <a:buFont typeface="Arial" pitchFamily="34" charset="0"/>
              <a:buChar char="•"/>
            </a:pPr>
            <a:r>
              <a:rPr lang="en-US" sz="1800" dirty="0">
                <a:latin typeface="Verdana" pitchFamily="34" charset="0"/>
              </a:rPr>
              <a:t>Community Examples (learn from others experiences)</a:t>
            </a:r>
          </a:p>
        </p:txBody>
      </p:sp>
    </p:spTree>
    <p:extLst>
      <p:ext uri="{BB962C8B-B14F-4D97-AF65-F5344CB8AC3E}">
        <p14:creationId xmlns:p14="http://schemas.microsoft.com/office/powerpoint/2010/main" val="2813379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ECF0F0"/>
            </a:gs>
            <a:gs pos="100000">
              <a:srgbClr val="CDD8D9"/>
            </a:gs>
          </a:gsLst>
          <a:lin ang="18900000" scaled="0"/>
        </a:gra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456540" y="217437"/>
            <a:ext cx="8556831" cy="1382093"/>
          </a:xfrm>
        </p:spPr>
        <p:txBody>
          <a:bodyPr lIns="88854" tIns="50776" rIns="88854" bIns="50776">
            <a:normAutofit fontScale="90000"/>
          </a:bodyPr>
          <a:lstStyle/>
          <a:p>
            <a:pPr defTabSz="913722"/>
            <a:r>
              <a:rPr lang="en-US" sz="3500" dirty="0">
                <a:solidFill>
                  <a:srgbClr val="710505"/>
                </a:solidFill>
                <a:latin typeface="Verdana" pitchFamily="34" charset="0"/>
                <a:ea typeface="Helvetica" charset="0"/>
                <a:cs typeface="Helvetica" charset="0"/>
                <a:sym typeface="Helvetica" charset="0"/>
              </a:rPr>
              <a:t>What We Know:</a:t>
            </a:r>
            <a:br>
              <a:rPr lang="en-US" sz="3500" dirty="0">
                <a:solidFill>
                  <a:srgbClr val="710505"/>
                </a:solidFill>
                <a:latin typeface="Verdana" pitchFamily="34" charset="0"/>
                <a:ea typeface="Helvetica" charset="0"/>
                <a:cs typeface="Helvetica" charset="0"/>
                <a:sym typeface="Helvetica" charset="0"/>
              </a:rPr>
            </a:br>
            <a:r>
              <a:rPr lang="en-US" sz="3500" dirty="0">
                <a:solidFill>
                  <a:srgbClr val="710505"/>
                </a:solidFill>
                <a:latin typeface="Verdana" pitchFamily="34" charset="0"/>
                <a:ea typeface="Helvetica" charset="0"/>
                <a:cs typeface="Helvetica" charset="0"/>
                <a:sym typeface="Helvetica" charset="0"/>
              </a:rPr>
              <a:t>Lengths of homelessness and outcomes</a:t>
            </a:r>
            <a:endParaRPr lang="en-US" dirty="0" smtClean="0">
              <a:solidFill>
                <a:srgbClr val="710505"/>
              </a:solidFill>
              <a:latin typeface="Verdana" pitchFamily="34" charset="0"/>
            </a:endParaRPr>
          </a:p>
        </p:txBody>
      </p:sp>
      <p:sp>
        <p:nvSpPr>
          <p:cNvPr id="8195" name="Rectangle 2"/>
          <p:cNvSpPr>
            <a:spLocks noGrp="1" noChangeArrowheads="1"/>
          </p:cNvSpPr>
          <p:nvPr>
            <p:ph idx="1"/>
          </p:nvPr>
        </p:nvSpPr>
        <p:spPr>
          <a:xfrm>
            <a:off x="456540" y="1872656"/>
            <a:ext cx="8229823" cy="4526235"/>
          </a:xfrm>
        </p:spPr>
        <p:txBody>
          <a:bodyPr lIns="88854" tIns="50776" rIns="88854" bIns="50776" anchor="t"/>
          <a:lstStyle/>
          <a:p>
            <a:pPr marL="298997" indent="-298997" defTabSz="913722">
              <a:spcBef>
                <a:spcPts val="492"/>
              </a:spcBef>
              <a:buClr>
                <a:srgbClr val="000000"/>
              </a:buClr>
              <a:buFont typeface="ArialMT" charset="0"/>
              <a:buChar char="•"/>
            </a:pPr>
            <a:r>
              <a:rPr lang="en-US" dirty="0">
                <a:latin typeface="Verdana" pitchFamily="34" charset="0"/>
                <a:ea typeface="Helvetica" charset="0"/>
                <a:cs typeface="Helvetica" charset="0"/>
                <a:sym typeface="Helvetica" charset="0"/>
              </a:rPr>
              <a:t>Transitional housing stays range from community to community; typically 4 months to 2 years</a:t>
            </a:r>
          </a:p>
          <a:p>
            <a:pPr marL="298997" indent="-298997" defTabSz="913722">
              <a:spcBef>
                <a:spcPts val="492"/>
              </a:spcBef>
              <a:buClr>
                <a:srgbClr val="000000"/>
              </a:buClr>
              <a:buFont typeface="ArialMT" charset="0"/>
              <a:buChar char="•"/>
            </a:pPr>
            <a:r>
              <a:rPr lang="en-US" dirty="0">
                <a:latin typeface="Verdana" pitchFamily="34" charset="0"/>
                <a:ea typeface="Helvetica" charset="0"/>
                <a:cs typeface="Helvetica" charset="0"/>
                <a:sym typeface="Helvetica" charset="0"/>
              </a:rPr>
              <a:t>In many communities, people enter transitional housing from other programs (especially shelter) </a:t>
            </a:r>
            <a:r>
              <a:rPr lang="en-US" i="1" dirty="0">
                <a:latin typeface="Verdana" pitchFamily="34" charset="0"/>
                <a:ea typeface="Helvetica" charset="0"/>
                <a:cs typeface="Helvetica" charset="0"/>
                <a:sym typeface="Helvetica" charset="0"/>
              </a:rPr>
              <a:t>adding to the lengths of homelessness</a:t>
            </a:r>
          </a:p>
          <a:p>
            <a:pPr marL="298997" indent="-298997" defTabSz="913722">
              <a:spcBef>
                <a:spcPts val="492"/>
              </a:spcBef>
              <a:buClr>
                <a:srgbClr val="000000"/>
              </a:buClr>
              <a:buFont typeface="ArialMT" charset="0"/>
              <a:buChar char="•"/>
            </a:pPr>
            <a:r>
              <a:rPr lang="en-US" dirty="0">
                <a:latin typeface="Verdana" pitchFamily="34" charset="0"/>
                <a:ea typeface="Helvetica" charset="0"/>
                <a:cs typeface="Helvetica" charset="0"/>
                <a:sym typeface="Helvetica" charset="0"/>
              </a:rPr>
              <a:t>About one-third of transitional housing participants leave for something other than permanent housing. </a:t>
            </a:r>
            <a:endParaRPr lang="en-US" dirty="0" smtClean="0">
              <a:latin typeface="Verdana" pitchFamily="34" charset="0"/>
            </a:endParaRPr>
          </a:p>
        </p:txBody>
      </p:sp>
      <p:sp>
        <p:nvSpPr>
          <p:cNvPr id="8196" name="Rectangle 3"/>
          <p:cNvSpPr>
            <a:spLocks/>
          </p:cNvSpPr>
          <p:nvPr/>
        </p:nvSpPr>
        <p:spPr bwMode="auto">
          <a:xfrm>
            <a:off x="6552158" y="6355705"/>
            <a:ext cx="2134195" cy="366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54" tIns="50776" rIns="88854" bIns="50776" anchor="ctr"/>
          <a:lstStyle/>
          <a:p>
            <a:pPr algn="r" defTabSz="913722"/>
            <a:r>
              <a:rPr lang="en-US" sz="1200" dirty="0">
                <a:solidFill>
                  <a:srgbClr val="898989"/>
                </a:solidFill>
                <a:latin typeface="Helvetica" charset="0"/>
                <a:ea typeface="Helvetica" charset="0"/>
                <a:cs typeface="Helvetica" charset="0"/>
                <a:sym typeface="Helvetica" charset="0"/>
              </a:rPr>
              <a:t>7</a:t>
            </a:r>
            <a:endParaRPr lang="en-US" dirty="0"/>
          </a:p>
        </p:txBody>
      </p:sp>
    </p:spTree>
    <p:extLst>
      <p:ext uri="{BB962C8B-B14F-4D97-AF65-F5344CB8AC3E}">
        <p14:creationId xmlns:p14="http://schemas.microsoft.com/office/powerpoint/2010/main" val="161571286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6532" y="418579"/>
            <a:ext cx="8229823" cy="1384102"/>
          </a:xfrm>
        </p:spPr>
        <p:txBody>
          <a:bodyPr lIns="88892" tIns="50795" rIns="88892" bIns="50795"/>
          <a:lstStyle/>
          <a:p>
            <a:pPr defTabSz="912981"/>
            <a:r>
              <a:rPr lang="en-US" sz="2700" dirty="0">
                <a:solidFill>
                  <a:srgbClr val="133C73"/>
                </a:solidFill>
                <a:latin typeface="Verdana" pitchFamily="34" charset="0"/>
                <a:ea typeface="Verdana" pitchFamily="34" charset="0"/>
                <a:cs typeface="Verdana" pitchFamily="34" charset="0"/>
                <a:sym typeface="Verdana" pitchFamily="34" charset="0"/>
              </a:rPr>
              <a:t>Percent of Exits that are to Permanent Housing for Persons in Households with Children in 14 Communities</a:t>
            </a:r>
            <a:endParaRPr lang="en-US" dirty="0"/>
          </a:p>
        </p:txBody>
      </p:sp>
      <p:sp>
        <p:nvSpPr>
          <p:cNvPr id="4098" name="Rectangle 2"/>
          <p:cNvSpPr>
            <a:spLocks/>
          </p:cNvSpPr>
          <p:nvPr/>
        </p:nvSpPr>
        <p:spPr bwMode="auto">
          <a:xfrm>
            <a:off x="1462236" y="6161484"/>
            <a:ext cx="7421687" cy="464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2" tIns="50795" rIns="88892" bIns="50795"/>
          <a:lstStyle/>
          <a:p>
            <a:pPr defTabSz="912981" fontAlgn="base" hangingPunct="0">
              <a:spcBef>
                <a:spcPct val="0"/>
              </a:spcBef>
              <a:spcAft>
                <a:spcPct val="0"/>
              </a:spcAft>
            </a:pPr>
            <a:r>
              <a:rPr lang="en-US" sz="1000" dirty="0">
                <a:solidFill>
                  <a:srgbClr val="000000"/>
                </a:solidFill>
                <a:latin typeface="Verdana" pitchFamily="34" charset="0"/>
                <a:ea typeface="Verdana" pitchFamily="34" charset="0"/>
                <a:cs typeface="Verdana" pitchFamily="34" charset="0"/>
                <a:sym typeface="Verdana" pitchFamily="34" charset="0"/>
              </a:rPr>
              <a:t>Source: Data from 14 Continuums in seven states that prepared Evaluators for National Alliance to End Homelessness Performance Improvement Clinics in 2011-2012 compiled by Focus Strategies</a:t>
            </a:r>
            <a:endParaRPr lang="en-US" sz="2500" dirty="0">
              <a:solidFill>
                <a:srgbClr val="000000"/>
              </a:solidFill>
              <a:sym typeface="Helvetica Light" charset="0"/>
            </a:endParaRPr>
          </a:p>
        </p:txBody>
      </p:sp>
      <p:pic>
        <p:nvPicPr>
          <p:cNvPr id="4099" name="Picture 3" descr="image1.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4161" y="6131347"/>
            <a:ext cx="990079" cy="392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100" name="Object 4"/>
          <p:cNvGraphicFramePr>
            <a:graphicFrameLocks noChangeAspect="1"/>
          </p:cNvGraphicFramePr>
          <p:nvPr/>
        </p:nvGraphicFramePr>
        <p:xfrm>
          <a:off x="1283644" y="2238005"/>
          <a:ext cx="7124775" cy="3331889"/>
        </p:xfrm>
        <a:graphic>
          <a:graphicData uri="http://schemas.openxmlformats.org/presentationml/2006/ole">
            <mc:AlternateContent xmlns:mc="http://schemas.openxmlformats.org/markup-compatibility/2006">
              <mc:Choice xmlns:v="urn:schemas-microsoft-com:vml" Requires="v">
                <p:oleObj spid="_x0000_s5150" name="Chart" r:id="rId5" imgW="0" imgH="0" progId="MSGraph.Chart.8">
                  <p:embed/>
                </p:oleObj>
              </mc:Choice>
              <mc:Fallback>
                <p:oleObj name="Chart" r:id="rId5" imgW="0" imgH="0" progId="MSGraph.Chart.8">
                  <p:embed/>
                  <p:pic>
                    <p:nvPicPr>
                      <p:cNvPr id="0" nam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83644" y="2238005"/>
                        <a:ext cx="7124775" cy="3331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1" name="Rectangle 5"/>
          <p:cNvSpPr>
            <a:spLocks/>
          </p:cNvSpPr>
          <p:nvPr/>
        </p:nvSpPr>
        <p:spPr bwMode="auto">
          <a:xfrm>
            <a:off x="1518047" y="5630169"/>
            <a:ext cx="1093887" cy="343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3495" tIns="38096" rIns="63495" bIns="38096"/>
          <a:lstStyle/>
          <a:p>
            <a:pPr defTabSz="914098" fontAlgn="base" hangingPunct="0">
              <a:spcBef>
                <a:spcPct val="0"/>
              </a:spcBef>
              <a:spcAft>
                <a:spcPct val="0"/>
              </a:spcAft>
            </a:pPr>
            <a:r>
              <a:rPr lang="en-US" sz="1700" b="1" dirty="0">
                <a:solidFill>
                  <a:srgbClr val="000000"/>
                </a:solidFill>
                <a:latin typeface="Verdana" pitchFamily="34" charset="0"/>
                <a:ea typeface="Verdana" pitchFamily="34" charset="0"/>
                <a:cs typeface="Verdana" pitchFamily="34" charset="0"/>
                <a:sym typeface="Verdana" pitchFamily="34" charset="0"/>
              </a:rPr>
              <a:t>Shelter</a:t>
            </a:r>
            <a:endParaRPr lang="en-US" sz="2500" dirty="0">
              <a:solidFill>
                <a:srgbClr val="000000"/>
              </a:solidFill>
              <a:sym typeface="Helvetica Light" charset="0"/>
            </a:endParaRPr>
          </a:p>
        </p:txBody>
      </p:sp>
      <p:sp>
        <p:nvSpPr>
          <p:cNvPr id="4102" name="Rectangle 6"/>
          <p:cNvSpPr>
            <a:spLocks/>
          </p:cNvSpPr>
          <p:nvPr/>
        </p:nvSpPr>
        <p:spPr bwMode="auto">
          <a:xfrm>
            <a:off x="3994919" y="5501804"/>
            <a:ext cx="1821656" cy="603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3495" tIns="38096" rIns="63495" bIns="38096"/>
          <a:lstStyle/>
          <a:p>
            <a:pPr algn="ctr" defTabSz="914098" fontAlgn="base" hangingPunct="0">
              <a:spcBef>
                <a:spcPct val="0"/>
              </a:spcBef>
              <a:spcAft>
                <a:spcPct val="0"/>
              </a:spcAft>
            </a:pPr>
            <a:r>
              <a:rPr lang="en-US" sz="1700" b="1" dirty="0">
                <a:solidFill>
                  <a:srgbClr val="000000"/>
                </a:solidFill>
                <a:latin typeface="Verdana" pitchFamily="34" charset="0"/>
                <a:ea typeface="Verdana" pitchFamily="34" charset="0"/>
                <a:cs typeface="Verdana" pitchFamily="34" charset="0"/>
                <a:sym typeface="Verdana" pitchFamily="34" charset="0"/>
              </a:rPr>
              <a:t>Transitional Housing</a:t>
            </a:r>
            <a:endParaRPr lang="en-US" sz="2500" dirty="0">
              <a:solidFill>
                <a:srgbClr val="000000"/>
              </a:solidFill>
              <a:sym typeface="Helvetica Light" charset="0"/>
            </a:endParaRPr>
          </a:p>
        </p:txBody>
      </p:sp>
      <p:sp>
        <p:nvSpPr>
          <p:cNvPr id="4103" name="Rectangle 7"/>
          <p:cNvSpPr>
            <a:spLocks/>
          </p:cNvSpPr>
          <p:nvPr/>
        </p:nvSpPr>
        <p:spPr bwMode="auto">
          <a:xfrm>
            <a:off x="6635874" y="5462736"/>
            <a:ext cx="1704454" cy="60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3495" tIns="38096" rIns="63495" bIns="38096"/>
          <a:lstStyle/>
          <a:p>
            <a:pPr algn="ctr" defTabSz="914098" fontAlgn="base" hangingPunct="0">
              <a:spcBef>
                <a:spcPct val="0"/>
              </a:spcBef>
              <a:spcAft>
                <a:spcPct val="0"/>
              </a:spcAft>
            </a:pPr>
            <a:r>
              <a:rPr lang="en-US" sz="1700" b="1" dirty="0">
                <a:solidFill>
                  <a:srgbClr val="000000"/>
                </a:solidFill>
                <a:latin typeface="Verdana" pitchFamily="34" charset="0"/>
                <a:ea typeface="Verdana" pitchFamily="34" charset="0"/>
                <a:cs typeface="Verdana" pitchFamily="34" charset="0"/>
                <a:sym typeface="Verdana" pitchFamily="34" charset="0"/>
              </a:rPr>
              <a:t>Rapid </a:t>
            </a:r>
          </a:p>
          <a:p>
            <a:pPr algn="ctr" defTabSz="914098" fontAlgn="base" hangingPunct="0">
              <a:spcBef>
                <a:spcPct val="0"/>
              </a:spcBef>
              <a:spcAft>
                <a:spcPct val="0"/>
              </a:spcAft>
            </a:pPr>
            <a:r>
              <a:rPr lang="en-US" sz="1700" b="1" dirty="0">
                <a:solidFill>
                  <a:srgbClr val="000000"/>
                </a:solidFill>
                <a:latin typeface="Verdana" pitchFamily="34" charset="0"/>
                <a:ea typeface="Verdana" pitchFamily="34" charset="0"/>
                <a:cs typeface="Verdana" pitchFamily="34" charset="0"/>
                <a:sym typeface="Verdana" pitchFamily="34" charset="0"/>
              </a:rPr>
              <a:t>Re-Housing</a:t>
            </a:r>
            <a:endParaRPr lang="en-US" sz="2500" dirty="0">
              <a:solidFill>
                <a:srgbClr val="000000"/>
              </a:solidFill>
              <a:sym typeface="Helvetica Light" charset="0"/>
            </a:endParaRPr>
          </a:p>
        </p:txBody>
      </p:sp>
    </p:spTree>
    <p:extLst>
      <p:ext uri="{BB962C8B-B14F-4D97-AF65-F5344CB8AC3E}">
        <p14:creationId xmlns:p14="http://schemas.microsoft.com/office/powerpoint/2010/main" val="18005825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p:cNvSpPr>
          <p:nvPr/>
        </p:nvSpPr>
        <p:spPr bwMode="auto">
          <a:xfrm>
            <a:off x="1382986" y="6215062"/>
            <a:ext cx="7420570" cy="464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2" tIns="50795" rIns="88892" bIns="50795"/>
          <a:lstStyle/>
          <a:p>
            <a:pPr defTabSz="912981" fontAlgn="base" hangingPunct="0">
              <a:spcBef>
                <a:spcPct val="0"/>
              </a:spcBef>
              <a:spcAft>
                <a:spcPct val="0"/>
              </a:spcAft>
            </a:pPr>
            <a:r>
              <a:rPr lang="en-US" sz="1000" dirty="0">
                <a:solidFill>
                  <a:srgbClr val="000000"/>
                </a:solidFill>
                <a:latin typeface="Verdana" pitchFamily="34" charset="0"/>
                <a:ea typeface="Verdana" pitchFamily="34" charset="0"/>
                <a:cs typeface="Verdana" pitchFamily="34" charset="0"/>
                <a:sym typeface="Verdana" pitchFamily="34" charset="0"/>
              </a:rPr>
              <a:t>Source: Data from 14 Continuums in seven states that prepared Evaluators for National Alliance to End Homelessness Performance Improvement Clinics in 2011-2012 compiled by Focus Strategies</a:t>
            </a:r>
            <a:endParaRPr lang="en-US" sz="2500" dirty="0">
              <a:solidFill>
                <a:srgbClr val="000000"/>
              </a:solidFill>
              <a:sym typeface="Helvetica Light" charset="0"/>
            </a:endParaRPr>
          </a:p>
        </p:txBody>
      </p:sp>
      <p:pic>
        <p:nvPicPr>
          <p:cNvPr id="5122" name="Picture 2" descr="image1.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2908" y="6206133"/>
            <a:ext cx="990079" cy="394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3" name="Object 3"/>
          <p:cNvGraphicFramePr>
            <a:graphicFrameLocks noChangeAspect="1"/>
          </p:cNvGraphicFramePr>
          <p:nvPr/>
        </p:nvGraphicFramePr>
        <p:xfrm>
          <a:off x="1384102" y="2765971"/>
          <a:ext cx="6172646" cy="2825130"/>
        </p:xfrm>
        <a:graphic>
          <a:graphicData uri="http://schemas.openxmlformats.org/presentationml/2006/ole">
            <mc:AlternateContent xmlns:mc="http://schemas.openxmlformats.org/markup-compatibility/2006">
              <mc:Choice xmlns:v="urn:schemas-microsoft-com:vml" Requires="v">
                <p:oleObj spid="_x0000_s8198" name="Chart" r:id="rId5" imgW="0" imgH="0" progId="MSGraph.Chart.8">
                  <p:embed/>
                </p:oleObj>
              </mc:Choice>
              <mc:Fallback>
                <p:oleObj name="Chart" r:id="rId5" imgW="0" imgH="0" progId="MSGraph.Chart.8">
                  <p:embed/>
                  <p:pic>
                    <p:nvPicPr>
                      <p:cNvPr id="0" nam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84102" y="2765971"/>
                        <a:ext cx="6172646" cy="2825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4" name="Rectangle 4"/>
          <p:cNvSpPr>
            <a:spLocks/>
          </p:cNvSpPr>
          <p:nvPr/>
        </p:nvSpPr>
        <p:spPr bwMode="auto">
          <a:xfrm>
            <a:off x="1588369" y="5582171"/>
            <a:ext cx="1092770" cy="343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3495" tIns="38096" rIns="63495" bIns="38096"/>
          <a:lstStyle/>
          <a:p>
            <a:pPr defTabSz="914098" fontAlgn="base" hangingPunct="0">
              <a:spcBef>
                <a:spcPct val="0"/>
              </a:spcBef>
              <a:spcAft>
                <a:spcPct val="0"/>
              </a:spcAft>
            </a:pPr>
            <a:r>
              <a:rPr lang="en-US" sz="1700" b="1" dirty="0">
                <a:solidFill>
                  <a:srgbClr val="000000"/>
                </a:solidFill>
                <a:latin typeface="Verdana" pitchFamily="34" charset="0"/>
                <a:ea typeface="Verdana" pitchFamily="34" charset="0"/>
                <a:cs typeface="Verdana" pitchFamily="34" charset="0"/>
                <a:sym typeface="Verdana" pitchFamily="34" charset="0"/>
              </a:rPr>
              <a:t>Shelter</a:t>
            </a:r>
            <a:endParaRPr lang="en-US" sz="2500" dirty="0">
              <a:solidFill>
                <a:srgbClr val="000000"/>
              </a:solidFill>
              <a:sym typeface="Helvetica Light" charset="0"/>
            </a:endParaRPr>
          </a:p>
        </p:txBody>
      </p:sp>
      <p:sp>
        <p:nvSpPr>
          <p:cNvPr id="5125" name="Rectangle 5"/>
          <p:cNvSpPr>
            <a:spLocks/>
          </p:cNvSpPr>
          <p:nvPr/>
        </p:nvSpPr>
        <p:spPr bwMode="auto">
          <a:xfrm>
            <a:off x="3588619" y="5475015"/>
            <a:ext cx="1821656" cy="603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3495" tIns="38096" rIns="63495" bIns="38096"/>
          <a:lstStyle/>
          <a:p>
            <a:pPr algn="ctr" defTabSz="914098" fontAlgn="base" hangingPunct="0">
              <a:spcBef>
                <a:spcPct val="0"/>
              </a:spcBef>
              <a:spcAft>
                <a:spcPct val="0"/>
              </a:spcAft>
            </a:pPr>
            <a:r>
              <a:rPr lang="en-US" sz="1700" b="1" dirty="0">
                <a:solidFill>
                  <a:srgbClr val="000000"/>
                </a:solidFill>
                <a:latin typeface="Verdana" pitchFamily="34" charset="0"/>
                <a:ea typeface="Verdana" pitchFamily="34" charset="0"/>
                <a:cs typeface="Verdana" pitchFamily="34" charset="0"/>
                <a:sym typeface="Verdana" pitchFamily="34" charset="0"/>
              </a:rPr>
              <a:t>Transitional Housing</a:t>
            </a:r>
            <a:endParaRPr lang="en-US" sz="2500" dirty="0">
              <a:solidFill>
                <a:srgbClr val="000000"/>
              </a:solidFill>
              <a:sym typeface="Helvetica Light" charset="0"/>
            </a:endParaRPr>
          </a:p>
        </p:txBody>
      </p:sp>
      <p:sp>
        <p:nvSpPr>
          <p:cNvPr id="5126" name="Rectangle 6"/>
          <p:cNvSpPr>
            <a:spLocks/>
          </p:cNvSpPr>
          <p:nvPr/>
        </p:nvSpPr>
        <p:spPr bwMode="auto">
          <a:xfrm>
            <a:off x="5977310" y="5478364"/>
            <a:ext cx="1704454" cy="603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3495" tIns="38096" rIns="63495" bIns="38096"/>
          <a:lstStyle/>
          <a:p>
            <a:pPr algn="ctr" defTabSz="914098" fontAlgn="base" hangingPunct="0">
              <a:spcBef>
                <a:spcPct val="0"/>
              </a:spcBef>
              <a:spcAft>
                <a:spcPct val="0"/>
              </a:spcAft>
            </a:pPr>
            <a:r>
              <a:rPr lang="en-US" sz="1700" b="1" dirty="0">
                <a:solidFill>
                  <a:srgbClr val="000000"/>
                </a:solidFill>
                <a:latin typeface="Verdana" pitchFamily="34" charset="0"/>
                <a:ea typeface="Verdana" pitchFamily="34" charset="0"/>
                <a:cs typeface="Verdana" pitchFamily="34" charset="0"/>
                <a:sym typeface="Verdana" pitchFamily="34" charset="0"/>
              </a:rPr>
              <a:t>Rapid </a:t>
            </a:r>
          </a:p>
          <a:p>
            <a:pPr algn="ctr" defTabSz="914098" fontAlgn="base" hangingPunct="0">
              <a:spcBef>
                <a:spcPct val="0"/>
              </a:spcBef>
              <a:spcAft>
                <a:spcPct val="0"/>
              </a:spcAft>
            </a:pPr>
            <a:r>
              <a:rPr lang="en-US" sz="1700" b="1" dirty="0">
                <a:solidFill>
                  <a:srgbClr val="000000"/>
                </a:solidFill>
                <a:latin typeface="Verdana" pitchFamily="34" charset="0"/>
                <a:ea typeface="Verdana" pitchFamily="34" charset="0"/>
                <a:cs typeface="Verdana" pitchFamily="34" charset="0"/>
                <a:sym typeface="Verdana" pitchFamily="34" charset="0"/>
              </a:rPr>
              <a:t>Re-Housing</a:t>
            </a:r>
            <a:endParaRPr lang="en-US" sz="2500" dirty="0">
              <a:solidFill>
                <a:srgbClr val="000000"/>
              </a:solidFill>
              <a:sym typeface="Helvetica Light" charset="0"/>
            </a:endParaRPr>
          </a:p>
        </p:txBody>
      </p:sp>
      <p:sp>
        <p:nvSpPr>
          <p:cNvPr id="5127" name="Rectangle 7"/>
          <p:cNvSpPr>
            <a:spLocks/>
          </p:cNvSpPr>
          <p:nvPr/>
        </p:nvSpPr>
        <p:spPr bwMode="auto">
          <a:xfrm>
            <a:off x="472159" y="1247924"/>
            <a:ext cx="8229823" cy="1384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2" tIns="50795" rIns="88892" bIns="50795" anchor="ctr"/>
          <a:lstStyle/>
          <a:p>
            <a:pPr algn="ctr" defTabSz="912981" fontAlgn="base" hangingPunct="0">
              <a:spcBef>
                <a:spcPct val="0"/>
              </a:spcBef>
              <a:spcAft>
                <a:spcPct val="0"/>
              </a:spcAft>
            </a:pPr>
            <a:r>
              <a:rPr lang="en-US" sz="2700" dirty="0">
                <a:solidFill>
                  <a:srgbClr val="133C73"/>
                </a:solidFill>
                <a:latin typeface="Verdana" pitchFamily="34" charset="0"/>
                <a:ea typeface="Verdana" pitchFamily="34" charset="0"/>
                <a:cs typeface="Verdana" pitchFamily="34" charset="0"/>
                <a:sym typeface="Verdana" pitchFamily="34" charset="0"/>
              </a:rPr>
              <a:t>Percent of Exits that are to Permanent Housing for Single Adults in 14 Communities</a:t>
            </a:r>
            <a:endParaRPr lang="en-US" sz="2000" dirty="0">
              <a:solidFill>
                <a:srgbClr val="000000"/>
              </a:solidFill>
              <a:sym typeface="Helvetica Light" charset="0"/>
            </a:endParaRPr>
          </a:p>
        </p:txBody>
      </p:sp>
    </p:spTree>
    <p:extLst>
      <p:ext uri="{BB962C8B-B14F-4D97-AF65-F5344CB8AC3E}">
        <p14:creationId xmlns:p14="http://schemas.microsoft.com/office/powerpoint/2010/main" val="331454441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31316" y="487785"/>
            <a:ext cx="8229824" cy="1143000"/>
          </a:xfrm>
        </p:spPr>
        <p:txBody>
          <a:bodyPr lIns="88892" tIns="50795" rIns="88892" bIns="50795"/>
          <a:lstStyle/>
          <a:p>
            <a:pPr defTabSz="912981"/>
            <a:r>
              <a:rPr lang="en-US" sz="3400" dirty="0">
                <a:solidFill>
                  <a:srgbClr val="133C73"/>
                </a:solidFill>
                <a:latin typeface="Helvetica" charset="0"/>
                <a:ea typeface="Helvetica" charset="0"/>
                <a:cs typeface="Helvetica" charset="0"/>
                <a:sym typeface="Helvetica" charset="0"/>
              </a:rPr>
              <a:t>Rate of Return to Homelessness Within 12 Months of Exit for 7 Communities</a:t>
            </a:r>
            <a:endParaRPr lang="en-US" dirty="0"/>
          </a:p>
        </p:txBody>
      </p:sp>
      <p:sp>
        <p:nvSpPr>
          <p:cNvPr id="6146" name="Rectangle 2"/>
          <p:cNvSpPr>
            <a:spLocks/>
          </p:cNvSpPr>
          <p:nvPr/>
        </p:nvSpPr>
        <p:spPr bwMode="auto">
          <a:xfrm>
            <a:off x="1382986" y="6215062"/>
            <a:ext cx="7420570" cy="464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2" tIns="50795" rIns="88892" bIns="50795"/>
          <a:lstStyle/>
          <a:p>
            <a:pPr defTabSz="912981" fontAlgn="base" hangingPunct="0">
              <a:spcBef>
                <a:spcPct val="0"/>
              </a:spcBef>
              <a:spcAft>
                <a:spcPct val="0"/>
              </a:spcAft>
            </a:pPr>
            <a:r>
              <a:rPr lang="en-US" sz="1000" dirty="0">
                <a:solidFill>
                  <a:srgbClr val="000000"/>
                </a:solidFill>
                <a:latin typeface="Verdana" pitchFamily="34" charset="0"/>
                <a:ea typeface="Verdana" pitchFamily="34" charset="0"/>
                <a:cs typeface="Verdana" pitchFamily="34" charset="0"/>
                <a:sym typeface="Verdana" pitchFamily="34" charset="0"/>
              </a:rPr>
              <a:t>Source: Data from seven Continuums in four states that prepared Evaluators for National Alliance to End Homelessness Performance Improvement Clinics in 2011-2012 compiled by Focus Strategies</a:t>
            </a:r>
            <a:endParaRPr lang="en-US" sz="2500" dirty="0">
              <a:solidFill>
                <a:srgbClr val="000000"/>
              </a:solidFill>
              <a:sym typeface="Helvetica Light" charset="0"/>
            </a:endParaRPr>
          </a:p>
        </p:txBody>
      </p:sp>
      <p:pic>
        <p:nvPicPr>
          <p:cNvPr id="6147" name="Picture 3" descr="image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2908" y="6206133"/>
            <a:ext cx="990079" cy="394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Rectangle 4"/>
          <p:cNvSpPr>
            <a:spLocks/>
          </p:cNvSpPr>
          <p:nvPr/>
        </p:nvSpPr>
        <p:spPr bwMode="auto">
          <a:xfrm>
            <a:off x="2572867" y="5758533"/>
            <a:ext cx="1821656" cy="300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3495" tIns="38096" rIns="63495" bIns="38096"/>
          <a:lstStyle/>
          <a:p>
            <a:pPr defTabSz="914098" fontAlgn="base" hangingPunct="0">
              <a:spcBef>
                <a:spcPct val="0"/>
              </a:spcBef>
              <a:spcAft>
                <a:spcPct val="0"/>
              </a:spcAft>
            </a:pPr>
            <a:r>
              <a:rPr lang="en-US" sz="1400" b="1" dirty="0">
                <a:solidFill>
                  <a:srgbClr val="000000"/>
                </a:solidFill>
                <a:latin typeface="Verdana" pitchFamily="34" charset="0"/>
                <a:ea typeface="Verdana" pitchFamily="34" charset="0"/>
                <a:cs typeface="Verdana" pitchFamily="34" charset="0"/>
                <a:sym typeface="Verdana" pitchFamily="34" charset="0"/>
              </a:rPr>
              <a:t>Singles</a:t>
            </a:r>
            <a:endParaRPr lang="en-US" sz="2500" dirty="0">
              <a:solidFill>
                <a:srgbClr val="000000"/>
              </a:solidFill>
              <a:sym typeface="Helvetica Light" charset="0"/>
            </a:endParaRPr>
          </a:p>
        </p:txBody>
      </p:sp>
      <p:sp>
        <p:nvSpPr>
          <p:cNvPr id="6149" name="Rectangle 5"/>
          <p:cNvSpPr>
            <a:spLocks/>
          </p:cNvSpPr>
          <p:nvPr/>
        </p:nvSpPr>
        <p:spPr bwMode="auto">
          <a:xfrm>
            <a:off x="4801941" y="5769695"/>
            <a:ext cx="3744888" cy="299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3495" tIns="38096" rIns="63495" bIns="38096"/>
          <a:lstStyle/>
          <a:p>
            <a:pPr defTabSz="914098" fontAlgn="base" hangingPunct="0">
              <a:spcBef>
                <a:spcPct val="0"/>
              </a:spcBef>
              <a:spcAft>
                <a:spcPct val="0"/>
              </a:spcAft>
            </a:pPr>
            <a:r>
              <a:rPr lang="en-US" sz="1400" b="1" dirty="0">
                <a:solidFill>
                  <a:srgbClr val="000000"/>
                </a:solidFill>
                <a:latin typeface="Verdana" pitchFamily="34" charset="0"/>
                <a:ea typeface="Verdana" pitchFamily="34" charset="0"/>
                <a:cs typeface="Verdana" pitchFamily="34" charset="0"/>
                <a:sym typeface="Verdana" pitchFamily="34" charset="0"/>
              </a:rPr>
              <a:t>People in Families with Children</a:t>
            </a:r>
            <a:endParaRPr lang="en-US" sz="2500" dirty="0">
              <a:solidFill>
                <a:srgbClr val="000000"/>
              </a:solidFill>
              <a:sym typeface="Helvetica Light" charset="0"/>
            </a:endParaRPr>
          </a:p>
        </p:txBody>
      </p:sp>
      <p:pic>
        <p:nvPicPr>
          <p:cNvPr id="6150" name="Picture 6" descr="InsertedImage.png"/>
          <p:cNvPicPr>
            <a:picLocks noChangeAspect="1"/>
          </p:cNvPicPr>
          <p:nvPr/>
        </p:nvPicPr>
        <p:blipFill>
          <a:blip r:embed="rId4" cstate="email">
            <a:extLst>
              <a:ext uri="{28A0092B-C50C-407E-A947-70E740481C1C}">
                <a14:useLocalDpi xmlns:a14="http://schemas.microsoft.com/office/drawing/2010/main" val="0"/>
              </a:ext>
            </a:extLst>
          </a:blip>
          <a:srcRect l="4565" t="29039" r="12236" b="15065"/>
          <a:stretch>
            <a:fillRect/>
          </a:stretch>
        </p:blipFill>
        <p:spPr bwMode="auto">
          <a:xfrm>
            <a:off x="892969" y="1905373"/>
            <a:ext cx="7713018" cy="38855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5015681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5.xml><?xml version="1.0" encoding="utf-8"?>
<a:theme xmlns:a="http://schemas.openxmlformats.org/drawingml/2006/main" name="4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6871</TotalTime>
  <Words>4569</Words>
  <Application>Microsoft Office PowerPoint</Application>
  <PresentationFormat>On-screen Show (4:3)</PresentationFormat>
  <Paragraphs>372</Paragraphs>
  <Slides>32</Slides>
  <Notes>32</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32</vt:i4>
      </vt:variant>
    </vt:vector>
  </HeadingPairs>
  <TitlesOfParts>
    <vt:vector size="38" baseType="lpstr">
      <vt:lpstr>Office Theme</vt:lpstr>
      <vt:lpstr>1_Office Theme</vt:lpstr>
      <vt:lpstr>2_Office Theme</vt:lpstr>
      <vt:lpstr>3_Office Theme</vt:lpstr>
      <vt:lpstr>4_Office Theme</vt:lpstr>
      <vt:lpstr>Chart</vt:lpstr>
      <vt:lpstr>PowerPoint Presentation</vt:lpstr>
      <vt:lpstr>Logistical Notes </vt:lpstr>
      <vt:lpstr>Agenda</vt:lpstr>
      <vt:lpstr>Why Retool?</vt:lpstr>
      <vt:lpstr>What We Know</vt:lpstr>
      <vt:lpstr>What We Know: Lengths of homelessness and outcomes</vt:lpstr>
      <vt:lpstr>Percent of Exits that are to Permanent Housing for Persons in Households with Children in 14 Communities</vt:lpstr>
      <vt:lpstr>PowerPoint Presentation</vt:lpstr>
      <vt:lpstr>Rate of Return to Homelessness Within 12 Months of Exit for 7 Communities</vt:lpstr>
      <vt:lpstr>Average Cost Per Exit for  Families with Children in 14 Communities</vt:lpstr>
      <vt:lpstr>PowerPoint Presentation</vt:lpstr>
      <vt:lpstr>HEARTH Measures</vt:lpstr>
      <vt:lpstr>Why Retool? </vt:lpstr>
      <vt:lpstr>Retool to What? </vt:lpstr>
      <vt:lpstr>Retooling Options</vt:lpstr>
      <vt:lpstr>PowerPoint Presentation</vt:lpstr>
      <vt:lpstr>PowerPoint Presentation</vt:lpstr>
      <vt:lpstr>PowerPoint Presentation</vt:lpstr>
      <vt:lpstr>PowerPoint Presentation</vt:lpstr>
      <vt:lpstr>Technical Issues for Retooling </vt:lpstr>
      <vt:lpstr>Techniques to Start  Your Retooling Process</vt:lpstr>
      <vt:lpstr>Phase I: Assessment, Planning and Preparation (30-60 days) </vt:lpstr>
      <vt:lpstr>PowerPoint Presentation</vt:lpstr>
      <vt:lpstr>PowerPoint Presentation</vt:lpstr>
      <vt:lpstr>PowerPoint Presentation</vt:lpstr>
      <vt:lpstr>PowerPoint Presentation</vt:lpstr>
      <vt:lpstr>Retooling Funding Options</vt:lpstr>
      <vt:lpstr>Opportunities to Retool </vt:lpstr>
      <vt:lpstr>PowerPoint Presentation</vt:lpstr>
      <vt:lpstr>PowerPoint Presentation</vt:lpstr>
      <vt:lpstr>Resources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Shifting Transitional Housing Programs to Rapid Re-Housing</dc:title>
  <dc:creator>National Alliance to End Homelessness</dc:creator>
  <cp:lastModifiedBy>Michael Sanders</cp:lastModifiedBy>
  <cp:revision>59</cp:revision>
  <cp:lastPrinted>2012-10-02T17:19:42Z</cp:lastPrinted>
  <dcterms:created xsi:type="dcterms:W3CDTF">2012-09-25T15:56:09Z</dcterms:created>
  <dcterms:modified xsi:type="dcterms:W3CDTF">2017-06-22T17:06:06Z</dcterms:modified>
</cp:coreProperties>
</file>