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7.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9.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0.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11.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12.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3.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14.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732" r:id="rId4"/>
    <p:sldMasterId id="2147483756" r:id="rId5"/>
    <p:sldMasterId id="2147483780" r:id="rId6"/>
    <p:sldMasterId id="2147483804" r:id="rId7"/>
    <p:sldMasterId id="2147483828" r:id="rId8"/>
    <p:sldMasterId id="2147483852" r:id="rId9"/>
    <p:sldMasterId id="2147483876" r:id="rId10"/>
    <p:sldMasterId id="2147483900" r:id="rId11"/>
    <p:sldMasterId id="2147483924" r:id="rId12"/>
    <p:sldMasterId id="2147483948" r:id="rId13"/>
    <p:sldMasterId id="2147483972" r:id="rId14"/>
    <p:sldMasterId id="2147483996" r:id="rId15"/>
  </p:sldMasterIdLst>
  <p:notesMasterIdLst>
    <p:notesMasterId r:id="rId40"/>
  </p:notesMasterIdLst>
  <p:sldIdLst>
    <p:sldId id="257" r:id="rId16"/>
    <p:sldId id="258" r:id="rId17"/>
    <p:sldId id="259" r:id="rId18"/>
    <p:sldId id="260" r:id="rId19"/>
    <p:sldId id="262" r:id="rId20"/>
    <p:sldId id="261" r:id="rId21"/>
    <p:sldId id="263" r:id="rId22"/>
    <p:sldId id="264" r:id="rId23"/>
    <p:sldId id="266" r:id="rId24"/>
    <p:sldId id="267" r:id="rId25"/>
    <p:sldId id="268" r:id="rId26"/>
    <p:sldId id="269" r:id="rId27"/>
    <p:sldId id="270" r:id="rId28"/>
    <p:sldId id="271" r:id="rId29"/>
    <p:sldId id="272" r:id="rId30"/>
    <p:sldId id="273" r:id="rId31"/>
    <p:sldId id="274" r:id="rId32"/>
    <p:sldId id="275" r:id="rId33"/>
    <p:sldId id="276" r:id="rId34"/>
    <p:sldId id="285" r:id="rId35"/>
    <p:sldId id="278" r:id="rId36"/>
    <p:sldId id="279" r:id="rId37"/>
    <p:sldId id="280" r:id="rId38"/>
    <p:sldId id="28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81103" autoAdjust="0"/>
  </p:normalViewPr>
  <p:slideViewPr>
    <p:cSldViewPr snapToGrid="0">
      <p:cViewPr varScale="1">
        <p:scale>
          <a:sx n="78" d="100"/>
          <a:sy n="78" d="100"/>
        </p:scale>
        <p:origin x="114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09621-DDF5-4BBB-A101-BC4A5D514C01}"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D729F40B-0623-49E3-975B-60E2D5D3AECF}">
      <dgm:prSet phldrT="[Text]"/>
      <dgm:spPr/>
      <dgm:t>
        <a:bodyPr/>
        <a:lstStyle/>
        <a:p>
          <a:endParaRPr lang="en-US" dirty="0"/>
        </a:p>
      </dgm:t>
    </dgm:pt>
    <dgm:pt modelId="{09001FE4-2A52-4AA4-A477-9402717FC803}" type="sibTrans" cxnId="{721FEC26-01F9-43F2-AF9B-7D7AB0357F3F}">
      <dgm:prSet/>
      <dgm:spPr/>
      <dgm:t>
        <a:bodyPr/>
        <a:lstStyle/>
        <a:p>
          <a:endParaRPr lang="en-US"/>
        </a:p>
      </dgm:t>
    </dgm:pt>
    <dgm:pt modelId="{1DE1ABBC-624C-4D41-A2E8-09BB0DD960CE}" type="parTrans" cxnId="{721FEC26-01F9-43F2-AF9B-7D7AB0357F3F}">
      <dgm:prSet/>
      <dgm:spPr/>
      <dgm:t>
        <a:bodyPr/>
        <a:lstStyle/>
        <a:p>
          <a:endParaRPr lang="en-US"/>
        </a:p>
      </dgm:t>
    </dgm:pt>
    <dgm:pt modelId="{D9086BBC-99D9-4671-853B-3EDB2B8685E8}" type="pres">
      <dgm:prSet presAssocID="{91109621-DDF5-4BBB-A101-BC4A5D514C01}" presName="diagram" presStyleCnt="0">
        <dgm:presLayoutVars>
          <dgm:dir/>
          <dgm:resizeHandles val="exact"/>
        </dgm:presLayoutVars>
      </dgm:prSet>
      <dgm:spPr/>
      <dgm:t>
        <a:bodyPr/>
        <a:lstStyle/>
        <a:p>
          <a:endParaRPr lang="en-US"/>
        </a:p>
      </dgm:t>
    </dgm:pt>
    <dgm:pt modelId="{9FADB525-2D4A-471A-9BA8-7F969BAEAE49}" type="pres">
      <dgm:prSet presAssocID="{D729F40B-0623-49E3-975B-60E2D5D3AECF}" presName="arrow" presStyleLbl="node1" presStyleIdx="0" presStyleCnt="1" custAng="16200000" custScaleX="38507" custScaleY="36185" custRadScaleRad="115877" custRadScaleInc="-1992">
        <dgm:presLayoutVars>
          <dgm:bulletEnabled val="1"/>
        </dgm:presLayoutVars>
      </dgm:prSet>
      <dgm:spPr/>
      <dgm:t>
        <a:bodyPr/>
        <a:lstStyle/>
        <a:p>
          <a:endParaRPr lang="en-US"/>
        </a:p>
      </dgm:t>
    </dgm:pt>
  </dgm:ptLst>
  <dgm:cxnLst>
    <dgm:cxn modelId="{721FEC26-01F9-43F2-AF9B-7D7AB0357F3F}" srcId="{91109621-DDF5-4BBB-A101-BC4A5D514C01}" destId="{D729F40B-0623-49E3-975B-60E2D5D3AECF}" srcOrd="0" destOrd="0" parTransId="{1DE1ABBC-624C-4D41-A2E8-09BB0DD960CE}" sibTransId="{09001FE4-2A52-4AA4-A477-9402717FC803}"/>
    <dgm:cxn modelId="{36950264-BC41-456D-854A-8E33EE751EA2}" type="presOf" srcId="{91109621-DDF5-4BBB-A101-BC4A5D514C01}" destId="{D9086BBC-99D9-4671-853B-3EDB2B8685E8}" srcOrd="0" destOrd="0" presId="urn:microsoft.com/office/officeart/2005/8/layout/arrow5"/>
    <dgm:cxn modelId="{F573F62D-504E-47F2-A601-090E45CB3C32}" type="presOf" srcId="{D729F40B-0623-49E3-975B-60E2D5D3AECF}" destId="{9FADB525-2D4A-471A-9BA8-7F969BAEAE49}" srcOrd="0" destOrd="0" presId="urn:microsoft.com/office/officeart/2005/8/layout/arrow5"/>
    <dgm:cxn modelId="{86522119-36BF-4A48-A918-0F4AF09A7F61}" type="presParOf" srcId="{D9086BBC-99D9-4671-853B-3EDB2B8685E8}" destId="{9FADB525-2D4A-471A-9BA8-7F969BAEAE49}"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DB525-2D4A-471A-9BA8-7F969BAEAE49}">
      <dsp:nvSpPr>
        <dsp:cNvPr id="0" name=""/>
        <dsp:cNvSpPr/>
      </dsp:nvSpPr>
      <dsp:spPr>
        <a:xfrm rot="16200000">
          <a:off x="1783667" y="797951"/>
          <a:ext cx="1563396" cy="146912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endParaRPr lang="en-US" sz="4400" kern="1200" dirty="0"/>
        </a:p>
      </dsp:txBody>
      <dsp:txXfrm>
        <a:off x="2045968" y="926499"/>
        <a:ext cx="781698" cy="121202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3CB63-01C3-478B-BDFC-B762D6D7146A}" type="datetimeFigureOut">
              <a:rPr lang="en-US" smtClean="0"/>
              <a:t>3/20/2017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965E2-923F-4417-BE6B-C893A27E0B48}" type="slidenum">
              <a:rPr lang="en-US" smtClean="0"/>
              <a:t>‹#›</a:t>
            </a:fld>
            <a:endParaRPr lang="en-US"/>
          </a:p>
        </p:txBody>
      </p:sp>
    </p:spTree>
    <p:extLst>
      <p:ext uri="{BB962C8B-B14F-4D97-AF65-F5344CB8AC3E}">
        <p14:creationId xmlns:p14="http://schemas.microsoft.com/office/powerpoint/2010/main" val="100600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291B8-0E70-468B-9438-CC62F3849AE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5277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291B8-0E70-468B-9438-CC62F3849AE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6032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291B8-0E70-468B-9438-CC62F3849AE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2829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smtClean="0"/>
              <a:t>Prioritization Process: </a:t>
            </a:r>
          </a:p>
          <a:p>
            <a:r>
              <a:rPr lang="en-US" dirty="0" smtClean="0"/>
              <a:t>What is the </a:t>
            </a:r>
            <a:r>
              <a:rPr lang="en-US" dirty="0" err="1" smtClean="0"/>
              <a:t>CoC’s</a:t>
            </a:r>
            <a:r>
              <a:rPr lang="en-US" dirty="0" smtClean="0"/>
              <a:t> selected standardized assessment and prioritization tool? </a:t>
            </a:r>
          </a:p>
          <a:p>
            <a:r>
              <a:rPr lang="en-US" dirty="0" smtClean="0"/>
              <a:t>In addition to your prioritization tool - which of the following factors are most important to determine your prioritization process?</a:t>
            </a:r>
          </a:p>
          <a:p>
            <a:pPr lvl="1"/>
            <a:r>
              <a:rPr lang="en-US" dirty="0" smtClean="0"/>
              <a:t>Significant physical, mental, developmental, or behavioral health disabilities</a:t>
            </a:r>
          </a:p>
          <a:p>
            <a:pPr lvl="1"/>
            <a:r>
              <a:rPr lang="en-US" dirty="0" smtClean="0"/>
              <a:t>High utilization of crisis or emergency services (hospitals, jails, etc.)</a:t>
            </a:r>
          </a:p>
          <a:p>
            <a:pPr lvl="1"/>
            <a:r>
              <a:rPr lang="en-US" dirty="0" smtClean="0"/>
              <a:t>Unsheltered status</a:t>
            </a:r>
          </a:p>
          <a:p>
            <a:pPr lvl="1"/>
            <a:r>
              <a:rPr lang="en-US" dirty="0" smtClean="0"/>
              <a:t>Vulnerability to illness or death due to homelessness</a:t>
            </a:r>
          </a:p>
          <a:p>
            <a:pPr lvl="1"/>
            <a:r>
              <a:rPr lang="en-US" dirty="0" smtClean="0"/>
              <a:t>Risk of continued homelessness</a:t>
            </a:r>
          </a:p>
          <a:p>
            <a:pPr lvl="1"/>
            <a:r>
              <a:rPr lang="en-US" dirty="0" smtClean="0"/>
              <a:t>Vulnerability to victimization, including assault or trafficking</a:t>
            </a:r>
          </a:p>
          <a:p>
            <a:r>
              <a:rPr lang="en-US" dirty="0" smtClean="0"/>
              <a:t>Do you operate a Permanent Supportive Housing (PSH) project with dedicated and prioritized beds, and do you prioritize based on HUD’s Notice CPD-016-11?</a:t>
            </a:r>
          </a:p>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238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smtClean="0"/>
              <a:t>Referral Process:</a:t>
            </a:r>
          </a:p>
          <a:p>
            <a:r>
              <a:rPr lang="en-US" dirty="0" smtClean="0"/>
              <a:t>Are program and project eligibility criteria appropriate for the needs and barriers of homeless households within your </a:t>
            </a:r>
            <a:r>
              <a:rPr lang="en-US" dirty="0" err="1" smtClean="0"/>
              <a:t>CoC</a:t>
            </a:r>
            <a:r>
              <a:rPr lang="en-US" dirty="0" smtClean="0"/>
              <a:t>?</a:t>
            </a:r>
          </a:p>
          <a:p>
            <a:r>
              <a:rPr lang="en-US" dirty="0" smtClean="0"/>
              <a:t>Are all programs and projects committed to accepting referrals and filling vacancies through the Coordinated Entry System?</a:t>
            </a:r>
          </a:p>
          <a:p>
            <a:r>
              <a:rPr lang="en-US" dirty="0" smtClean="0"/>
              <a:t>How is client information managed? Is it shared in a streamlined manner?</a:t>
            </a:r>
          </a:p>
          <a:p>
            <a:r>
              <a:rPr lang="en-US" dirty="0" smtClean="0"/>
              <a:t>If a recommended housing option is not available for a household, what process ensures that the household is quickly sheltered?</a:t>
            </a:r>
          </a:p>
          <a:p>
            <a:pPr lvl="1"/>
            <a:r>
              <a:rPr lang="en-US" dirty="0" smtClean="0"/>
              <a:t>How is this process informed by client choice?</a:t>
            </a:r>
          </a:p>
          <a:p>
            <a:r>
              <a:rPr lang="en-US" dirty="0" smtClean="0"/>
              <a:t>Does all eligibility criteria comply with laws and regulations related to fair housing, equal access, and civil rights?</a:t>
            </a:r>
          </a:p>
          <a:p>
            <a:endParaRPr lang="en-US" dirty="0" smtClean="0"/>
          </a:p>
          <a:p>
            <a:r>
              <a:rPr lang="en-US" dirty="0" smtClean="0"/>
              <a:t>As a reminder: </a:t>
            </a:r>
          </a:p>
          <a:p>
            <a:pPr lvl="1"/>
            <a:r>
              <a:rPr lang="en-US" dirty="0" smtClean="0"/>
              <a:t>Housing First is a model of housing assistance that prioritizes rapid placement and stabilization in permanent housing that does not have service participation requirements or preconditions (such as sobriety or a minimum income threshold).</a:t>
            </a:r>
          </a:p>
          <a:p>
            <a:pPr marL="168275" lvl="1" indent="0">
              <a:buNone/>
            </a:pPr>
            <a:endParaRPr lang="en-US" dirty="0" smtClean="0"/>
          </a:p>
          <a:p>
            <a:pPr lvl="1"/>
            <a:r>
              <a:rPr lang="en-US" dirty="0" smtClean="0"/>
              <a:t>Supportive services are offered to maximize housing stability and prevent returns to homelessness as opposed to addressing predetermined treatment goals prior to permanent housing entry. </a:t>
            </a:r>
          </a:p>
          <a:p>
            <a:pPr marL="168275" lvl="1" indent="0">
              <a:buNone/>
            </a:pPr>
            <a:r>
              <a:rPr lang="en-US" dirty="0" smtClean="0"/>
              <a:t> </a:t>
            </a:r>
          </a:p>
          <a:p>
            <a:pPr lvl="1"/>
            <a:r>
              <a:rPr lang="en-US" dirty="0" smtClean="0"/>
              <a:t>In recent </a:t>
            </a:r>
            <a:r>
              <a:rPr lang="en-US" dirty="0" err="1" smtClean="0"/>
              <a:t>CoC</a:t>
            </a:r>
            <a:r>
              <a:rPr lang="en-US" dirty="0" smtClean="0"/>
              <a:t> Program Competitions, </a:t>
            </a:r>
            <a:r>
              <a:rPr lang="en-US" dirty="0" err="1" smtClean="0"/>
              <a:t>CoCs</a:t>
            </a:r>
            <a:r>
              <a:rPr lang="en-US" dirty="0" smtClean="0"/>
              <a:t> were given points based on how their permanent housing project applications committed to applying the Housing First model. Providers that were awarded funding having stated in their project application that they were using a Housing First approach are </a:t>
            </a:r>
            <a:r>
              <a:rPr lang="en-US" b="1" i="1" dirty="0" smtClean="0"/>
              <a:t>required</a:t>
            </a:r>
            <a:r>
              <a:rPr lang="en-US" dirty="0" smtClean="0"/>
              <a:t> to operate as such. </a:t>
            </a:r>
          </a:p>
          <a:p>
            <a:endParaRPr lang="en-US" dirty="0" smtClean="0"/>
          </a:p>
          <a:p>
            <a:endParaRPr lang="en-US" dirty="0" smtClean="0"/>
          </a:p>
          <a:p>
            <a:pPr defTabSz="931774">
              <a:defRPr/>
            </a:pPr>
            <a:r>
              <a:rPr lang="en-US" dirty="0" smtClean="0"/>
              <a:t>Housing First is a model of housing assistance that prioritizes rapid placement and stabilization in permanent housing that does not have service participation requirements or preconditions (such as sobriety or a minimum income threshold). </a:t>
            </a:r>
          </a:p>
          <a:p>
            <a:pPr defTabSz="931774">
              <a:defRPr/>
            </a:pPr>
            <a:r>
              <a:rPr lang="en-US" dirty="0" smtClean="0"/>
              <a:t>Supportive services are offered to maximize housing stability and prevent returns to homelessness as opposed to addressing predetermined treatment goals prior to permanent housing entry.  This approach removes unnecessary barriers and assumes that supportive services are more effective in addressing needs when the individual or family is housed – when the daily stress of being homeless is taken out of the equation. Key components of this model include a simple application process, a harm reduction approach, and no conditions of tenancy beyond those included in the lease. This approach is highlighted in Opening Doors as a core strategy for ending homelessness. </a:t>
            </a:r>
          </a:p>
          <a:p>
            <a:pPr defTabSz="931774">
              <a:defRPr/>
            </a:pPr>
            <a:endParaRPr lang="en-US" dirty="0" smtClean="0"/>
          </a:p>
          <a:p>
            <a:pPr defTabSz="931774">
              <a:defRPr/>
            </a:pPr>
            <a:endParaRPr lang="en-US" dirty="0" smtClean="0"/>
          </a:p>
          <a:p>
            <a:r>
              <a:rPr lang="en-US" dirty="0" smtClean="0"/>
              <a:t>Characteristics</a:t>
            </a:r>
            <a:r>
              <a:rPr lang="en-US" baseline="0" dirty="0" smtClean="0"/>
              <a:t> of the Housing First Model may include the following--</a:t>
            </a:r>
            <a:endParaRPr lang="en-US" dirty="0" smtClean="0"/>
          </a:p>
          <a:p>
            <a:pPr marL="174708" indent="-174708">
              <a:buFont typeface="Arial" panose="020B0604020202020204" pitchFamily="34" charset="0"/>
              <a:buChar char="•"/>
            </a:pPr>
            <a:r>
              <a:rPr lang="en-US" dirty="0" smtClean="0"/>
              <a:t>Direct, or nearly direct, placement of targeted homeless people into permanent housing.</a:t>
            </a:r>
          </a:p>
          <a:p>
            <a:pPr marL="174708" indent="-174708">
              <a:buFont typeface="Arial" panose="020B0604020202020204" pitchFamily="34" charset="0"/>
              <a:buChar char="•"/>
            </a:pPr>
            <a:r>
              <a:rPr lang="en-US" dirty="0" smtClean="0"/>
              <a:t>Supportive services that are offered and readily available, but not required to remain in housing. </a:t>
            </a:r>
          </a:p>
          <a:p>
            <a:pPr marL="174708" indent="-174708">
              <a:buFont typeface="Arial" panose="020B0604020202020204" pitchFamily="34" charset="0"/>
              <a:buChar char="•"/>
            </a:pPr>
            <a:r>
              <a:rPr lang="en-US" dirty="0" smtClean="0"/>
              <a:t>Assertive outreach to engage and offer housing to homeless people. </a:t>
            </a:r>
          </a:p>
          <a:p>
            <a:pPr marL="174708" indent="-174708">
              <a:buFont typeface="Arial" panose="020B0604020202020204" pitchFamily="34" charset="0"/>
              <a:buChar char="•"/>
            </a:pPr>
            <a:r>
              <a:rPr lang="en-US" dirty="0" smtClean="0"/>
              <a:t>Low demand approach that accommodates client alcohol, substance use and symptoms of mental illness. </a:t>
            </a:r>
          </a:p>
          <a:p>
            <a:pPr marL="174708" indent="-174708">
              <a:buFont typeface="Arial" panose="020B0604020202020204" pitchFamily="34" charset="0"/>
              <a:buChar char="•"/>
            </a:pPr>
            <a:r>
              <a:rPr lang="en-US" dirty="0" smtClean="0"/>
              <a:t>Continued effort to provide case management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9090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291B8-0E70-468B-9438-CC62F3849AE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378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286701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3173436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14980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29498786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8651701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5276412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9555425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0249813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9167443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2203433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787432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9422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5478544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1687672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17468877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3178265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4437661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36884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1750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8195360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620642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42447386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68474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9473725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53316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91880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05617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9934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41544821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0045970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2400710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7797843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5469321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33190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9873077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0374819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2058470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0088411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092826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34612196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991157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9397670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69553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9223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216178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4775687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2458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40741035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6692973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16405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42577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057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69670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29601117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5732337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626984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8376081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2837542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9221932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6808346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3017039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2518635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5866302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2703401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28195841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1629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12012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87703086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9394371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4761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235587464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323497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279209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18780706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8020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01595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30254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73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58594065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41738040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6696031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030118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6646027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9689249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6451373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292158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3687842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7798274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823637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08429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15224661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2701836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0507876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5389843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0698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46669172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462503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34312642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6987061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3500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18671451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01631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37563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53316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41206938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40386205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1635760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2127762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1580684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12853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44216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12000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65474115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1451360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52278651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31503062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34770813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38780690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5455064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3250909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8308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2944689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03307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13937458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27875172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6770767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98015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327977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804492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603021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419044281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2417906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5601706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09777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6837717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2107643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84592481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13028449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69199556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47586182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6331000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9906552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85536042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16981685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265418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4123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34222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32322489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8084837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337972160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18774653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173718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165972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12372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347664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731121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367348209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052175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5644094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55363533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33377354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58547938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06280541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5836054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05123066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1942743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2626251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0256107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98262728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45129753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99414242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780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10827602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4598086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243293386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67868300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273457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8577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224627019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94216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533674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181912286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06432161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53940635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6832313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68819215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9088348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40350377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745289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21964006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45782566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94053021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193131321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71349385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78728011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97823654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43295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75913322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9176236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1384921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527053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27623480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196920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963774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03297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677169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10522898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1328528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27011804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67807120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206142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271069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56284458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35168663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40398829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6362514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3753502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41590063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55832141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59031290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28389270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53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4187649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450802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24544712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6399761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104348533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74539330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060131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515182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415316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443199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194304796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919524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850596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93539354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50200089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68078432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48060331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66573836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91580140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71805127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36056035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139945794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714184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99399187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27053808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31941966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19955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84049051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7366245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71657839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71907674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878541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230014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2957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88422010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289839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209781459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07315838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12454844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1307293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8239127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38903190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16067991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91353334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470554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88846633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74613074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31105570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70815417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25043488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77388282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805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508852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85755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963097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176311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21087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096625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41875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018960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2333054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234770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047487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491562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464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2310850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4953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62273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8844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751760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8341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9879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8737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50185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35101383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191692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004437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2502936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23074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61261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5420242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9527981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9072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0316316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8813929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11004389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43059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6801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4807768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72069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1176420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86160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879202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532205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93871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45121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93702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15713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22175491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225118" y="1481864"/>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1" y="1"/>
            <a:ext cx="761322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609601"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6225118" y="1248184"/>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609601"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6225118" y="3748136"/>
            <a:ext cx="5348817"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609601"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6225118" y="3514456"/>
            <a:ext cx="5348817" cy="233680"/>
          </a:xfrm>
          <a:solidFill>
            <a:schemeClr val="accent3"/>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8994988" y="58739"/>
            <a:ext cx="2262293"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64898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9" name="Group 18"/>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1" name="Content Placeholder 2"/>
          <p:cNvSpPr>
            <a:spLocks noGrp="1"/>
          </p:cNvSpPr>
          <p:nvPr>
            <p:ph idx="15"/>
          </p:nvPr>
        </p:nvSpPr>
        <p:spPr>
          <a:xfrm>
            <a:off x="609599" y="366309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
          </p:nvPr>
        </p:nvSpPr>
        <p:spPr>
          <a:xfrm>
            <a:off x="609599" y="1374783"/>
            <a:ext cx="109728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29887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605367" y="1613534"/>
            <a:ext cx="10977032"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605367" y="1237933"/>
            <a:ext cx="10977032"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25" name="Straight Connector 24"/>
          <p:cNvCxnSpPr/>
          <p:nvPr/>
        </p:nvCxnSpPr>
        <p:spPr>
          <a:xfrm>
            <a:off x="609599" y="1225868"/>
            <a:ext cx="109728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609599" y="1225868"/>
            <a:ext cx="109728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7" name="Group 26"/>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1" name="Rectangle 3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080635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233582" y="1236663"/>
            <a:ext cx="53488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233582"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22999" y="1225868"/>
            <a:ext cx="53488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11"/>
          <p:cNvSpPr>
            <a:spLocks noGrp="1"/>
          </p:cNvSpPr>
          <p:nvPr>
            <p:ph sz="quarter" idx="20"/>
          </p:nvPr>
        </p:nvSpPr>
        <p:spPr>
          <a:xfrm>
            <a:off x="605368" y="1612265"/>
            <a:ext cx="53488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273784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05368" y="1236663"/>
            <a:ext cx="722841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8092019" y="1236663"/>
            <a:ext cx="3488267"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8092019" y="1612265"/>
            <a:ext cx="3488267"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605368" y="1612265"/>
            <a:ext cx="7228417"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609599" y="1225868"/>
            <a:ext cx="7228419"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081435" y="1225868"/>
            <a:ext cx="3488268"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6" name="Group 25"/>
          <p:cNvGrpSpPr>
            <a:grpSpLocks noChangeAspect="1"/>
          </p:cNvGrpSpPr>
          <p:nvPr userDrawn="1"/>
        </p:nvGrpSpPr>
        <p:grpSpPr>
          <a:xfrm>
            <a:off x="11477679" y="-1276"/>
            <a:ext cx="712855" cy="457200"/>
            <a:chOff x="7804191" y="0"/>
            <a:chExt cx="1339809" cy="1145743"/>
          </a:xfrm>
        </p:grpSpPr>
        <p:sp>
          <p:nvSpPr>
            <p:cNvPr id="27" name="Rectangle 2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4" name="Rectangle 3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0194291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809836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4353984"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636275" y="2070418"/>
            <a:ext cx="3475571"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609600" y="1235393"/>
            <a:ext cx="93980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4353984"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8108948" y="1235393"/>
            <a:ext cx="93980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5" name="Group 24"/>
          <p:cNvGrpSpPr>
            <a:grpSpLocks noChangeAspect="1"/>
          </p:cNvGrpSpPr>
          <p:nvPr userDrawn="1"/>
        </p:nvGrpSpPr>
        <p:grpSpPr>
          <a:xfrm>
            <a:off x="11477679" y="-1276"/>
            <a:ext cx="712855" cy="457200"/>
            <a:chOff x="7804191" y="0"/>
            <a:chExt cx="1339809" cy="1145743"/>
          </a:xfrm>
        </p:grpSpPr>
        <p:sp>
          <p:nvSpPr>
            <p:cNvPr id="26" name="Rectangle 25"/>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116412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7812405" y="-13176"/>
            <a:ext cx="4379595" cy="3284696"/>
          </a:xfrm>
        </p:spPr>
        <p:txBody>
          <a:bodyPr/>
          <a:lstStyle>
            <a:lvl1pPr>
              <a:defRPr sz="1400" b="0" i="0">
                <a:solidFill>
                  <a:schemeClr val="tx1"/>
                </a:solidFill>
              </a:defRPr>
            </a:lvl1pPr>
          </a:lstStyle>
          <a:p>
            <a:r>
              <a:rPr lang="en-US" smtClean="0"/>
              <a:t>Click icon to add picture</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userDrawn="1"/>
        </p:nvSpPr>
        <p:spPr>
          <a:xfrm>
            <a:off x="5608320" y="3271521"/>
            <a:ext cx="2204085"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7" name="Rectangle 16"/>
          <p:cNvSpPr/>
          <p:nvPr userDrawn="1"/>
        </p:nvSpPr>
        <p:spPr>
          <a:xfrm>
            <a:off x="7812405" y="4915842"/>
            <a:ext cx="1074208"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3809071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15918853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17" name="Rectangle 16"/>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19" name="Group 18"/>
          <p:cNvGrpSpPr/>
          <p:nvPr userDrawn="1"/>
        </p:nvGrpSpPr>
        <p:grpSpPr>
          <a:xfrm>
            <a:off x="10753915" y="1"/>
            <a:ext cx="1438085" cy="922338"/>
            <a:chOff x="7804191" y="0"/>
            <a:chExt cx="1339809" cy="1145743"/>
          </a:xfrm>
        </p:grpSpPr>
        <p:sp>
          <p:nvSpPr>
            <p:cNvPr id="25" name="Rectangle 2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8" name="Rectangle 27"/>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928139" y="1501139"/>
            <a:ext cx="6252725" cy="1624876"/>
          </a:xfrm>
        </p:spPr>
        <p:txBody>
          <a:bodyPr anchor="b">
            <a:noAutofit/>
          </a:bodyPr>
          <a:lstStyle>
            <a:lvl1pPr algn="l">
              <a:defRPr sz="2400" b="1" cap="none">
                <a:solidFill>
                  <a:schemeClr val="tx2"/>
                </a:solidFill>
              </a:defRPr>
            </a:lvl1pPr>
          </a:lstStyle>
          <a:p>
            <a:r>
              <a:rPr lang="en-US" dirty="0" smtClean="0"/>
              <a:t>Section Header Bold Teal</a:t>
            </a:r>
            <a:endParaRPr lang="en-US" dirty="0"/>
          </a:p>
        </p:txBody>
      </p:sp>
      <p:sp>
        <p:nvSpPr>
          <p:cNvPr id="2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118405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0" name="Group 19"/>
          <p:cNvGrpSpPr/>
          <p:nvPr userDrawn="1"/>
        </p:nvGrpSpPr>
        <p:grpSpPr>
          <a:xfrm>
            <a:off x="10753915" y="1"/>
            <a:ext cx="1438085" cy="922338"/>
            <a:chOff x="7804191" y="0"/>
            <a:chExt cx="1339809" cy="1145743"/>
          </a:xfrm>
        </p:grpSpPr>
        <p:sp>
          <p:nvSpPr>
            <p:cNvPr id="21" name="Rectangle 20"/>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3" name="Rectangle 2"/>
          <p:cNvSpPr/>
          <p:nvPr userDrawn="1"/>
        </p:nvSpPr>
        <p:spPr>
          <a:xfrm>
            <a:off x="613834" y="1501139"/>
            <a:ext cx="6850380"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800">
              <a:solidFill>
                <a:prstClr val="black"/>
              </a:solidFill>
            </a:endParaRPr>
          </a:p>
        </p:txBody>
      </p:sp>
      <p:sp>
        <p:nvSpPr>
          <p:cNvPr id="2" name="Title 1"/>
          <p:cNvSpPr>
            <a:spLocks noGrp="1"/>
          </p:cNvSpPr>
          <p:nvPr>
            <p:ph type="title" hasCustomPrompt="1"/>
          </p:nvPr>
        </p:nvSpPr>
        <p:spPr>
          <a:xfrm>
            <a:off x="928139" y="1501139"/>
            <a:ext cx="6252725" cy="1624876"/>
          </a:xfrm>
        </p:spPr>
        <p:txBody>
          <a:bodyPr anchor="b">
            <a:noAutofit/>
          </a:bodyPr>
          <a:lstStyle>
            <a:lvl1pPr algn="l">
              <a:defRPr sz="2400" b="1" cap="none" baseline="0">
                <a:solidFill>
                  <a:schemeClr val="tx2"/>
                </a:solidFill>
              </a:defRPr>
            </a:lvl1pPr>
          </a:lstStyle>
          <a:p>
            <a:r>
              <a:rPr lang="en-US" dirty="0" smtClean="0"/>
              <a:t>Section Header Bold Blue</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928139" y="3260337"/>
            <a:ext cx="6252725"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7509902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87" y="5316539"/>
            <a:ext cx="1988119" cy="1205297"/>
          </a:xfrm>
          <a:prstGeom prst="rect">
            <a:avLst/>
          </a:prstGeom>
        </p:spPr>
      </p:pic>
      <p:sp>
        <p:nvSpPr>
          <p:cNvPr id="2" name="Title 1"/>
          <p:cNvSpPr>
            <a:spLocks noGrp="1"/>
          </p:cNvSpPr>
          <p:nvPr>
            <p:ph type="title" hasCustomPrompt="1"/>
          </p:nvPr>
        </p:nvSpPr>
        <p:spPr>
          <a:xfrm>
            <a:off x="605367" y="386081"/>
            <a:ext cx="6858847"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8" name="Subtitle 2"/>
          <p:cNvSpPr>
            <a:spLocks noGrp="1"/>
          </p:cNvSpPr>
          <p:nvPr>
            <p:ph type="subTitle" idx="1" hasCustomPrompt="1"/>
          </p:nvPr>
        </p:nvSpPr>
        <p:spPr>
          <a:xfrm>
            <a:off x="605367" y="3271521"/>
            <a:ext cx="4652031"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
        <p:nvSpPr>
          <p:cNvPr id="10" name="Rectangle 9"/>
          <p:cNvSpPr/>
          <p:nvPr userDrawn="1"/>
        </p:nvSpPr>
        <p:spPr>
          <a:xfrm>
            <a:off x="5608320" y="3271521"/>
            <a:ext cx="2204085"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7812405" y="4915842"/>
            <a:ext cx="1074208"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7812405" y="1"/>
            <a:ext cx="4379595"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35257827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12192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7800764" y="1501139"/>
            <a:ext cx="3779520" cy="2834640"/>
          </a:xfrm>
          <a:solidFill>
            <a:schemeClr val="accent3"/>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56490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8" name="Rectangle 2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0" name="Rectangle 2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2"/>
          <p:cNvSpPr>
            <a:spLocks noGrp="1"/>
          </p:cNvSpPr>
          <p:nvPr>
            <p:ph idx="15"/>
          </p:nvPr>
        </p:nvSpPr>
        <p:spPr>
          <a:xfrm>
            <a:off x="2489200" y="3622453"/>
            <a:ext cx="5344584"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2"/>
          <p:cNvSpPr>
            <a:spLocks noGrp="1"/>
          </p:cNvSpPr>
          <p:nvPr>
            <p:ph idx="1"/>
          </p:nvPr>
        </p:nvSpPr>
        <p:spPr>
          <a:xfrm>
            <a:off x="2489200" y="1362079"/>
            <a:ext cx="5344584"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2"/>
          <p:cNvSpPr>
            <a:spLocks noGrp="1"/>
          </p:cNvSpPr>
          <p:nvPr>
            <p:ph idx="16"/>
          </p:nvPr>
        </p:nvSpPr>
        <p:spPr>
          <a:xfrm>
            <a:off x="8092018" y="1376368"/>
            <a:ext cx="3282417"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Picture Placeholder 17"/>
          <p:cNvSpPr>
            <a:spLocks noGrp="1"/>
          </p:cNvSpPr>
          <p:nvPr>
            <p:ph type="pic" sz="quarter" idx="17"/>
          </p:nvPr>
        </p:nvSpPr>
        <p:spPr>
          <a:xfrm>
            <a:off x="605366" y="1376368"/>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34" name="Picture Placeholder 17"/>
          <p:cNvSpPr>
            <a:spLocks noGrp="1"/>
          </p:cNvSpPr>
          <p:nvPr>
            <p:ph type="pic" sz="quarter" idx="18"/>
          </p:nvPr>
        </p:nvSpPr>
        <p:spPr>
          <a:xfrm>
            <a:off x="605366" y="3636742"/>
            <a:ext cx="1612900" cy="1246731"/>
          </a:xfrm>
        </p:spPr>
        <p:txBody>
          <a:bodyPr>
            <a:normAutofit/>
          </a:bodyPr>
          <a:lstStyle>
            <a:lvl1pPr>
              <a:defRPr sz="900" b="0">
                <a:solidFill>
                  <a:schemeClr val="tx1"/>
                </a:solidFill>
              </a:defRPr>
            </a:lvl1pPr>
          </a:lstStyle>
          <a:p>
            <a:r>
              <a:rPr lang="en-US" smtClean="0"/>
              <a:t>Click icon to add picture</a:t>
            </a:r>
            <a:endParaRPr lang="en-US" dirty="0"/>
          </a:p>
        </p:txBody>
      </p:sp>
    </p:spTree>
    <p:extLst>
      <p:ext uri="{BB962C8B-B14F-4D97-AF65-F5344CB8AC3E}">
        <p14:creationId xmlns:p14="http://schemas.microsoft.com/office/powerpoint/2010/main" val="4086803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3404713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19" name="Rectangle 18"/>
          <p:cNvSpPr/>
          <p:nvPr userDrawn="1"/>
        </p:nvSpPr>
        <p:spPr>
          <a:xfrm>
            <a:off x="0" y="1"/>
            <a:ext cx="12192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1" name="Group 20"/>
          <p:cNvGrpSpPr/>
          <p:nvPr userDrawn="1"/>
        </p:nvGrpSpPr>
        <p:grpSpPr>
          <a:xfrm>
            <a:off x="10753915" y="1"/>
            <a:ext cx="1438085"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2"/>
          <p:cNvSpPr>
            <a:spLocks noGrp="1" noChangeAspect="1"/>
          </p:cNvSpPr>
          <p:nvPr>
            <p:ph type="body" sz="quarter" idx="14"/>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613833" y="1501139"/>
            <a:ext cx="377952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40974445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1945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 name="Rectangle 17"/>
          <p:cNvSpPr/>
          <p:nvPr userDrawn="1"/>
        </p:nvSpPr>
        <p:spPr>
          <a:xfrm>
            <a:off x="9177867" y="3402181"/>
            <a:ext cx="1542192"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p:nvPr userDrawn="1"/>
        </p:nvSpPr>
        <p:spPr>
          <a:xfrm>
            <a:off x="6096000" y="4558824"/>
            <a:ext cx="3081867"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Picture Placeholder 11"/>
          <p:cNvSpPr>
            <a:spLocks noGrp="1"/>
          </p:cNvSpPr>
          <p:nvPr>
            <p:ph type="pic" sz="quarter" idx="10"/>
          </p:nvPr>
        </p:nvSpPr>
        <p:spPr>
          <a:xfrm>
            <a:off x="0" y="-13176"/>
            <a:ext cx="6096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5"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Tree>
    <p:extLst>
      <p:ext uri="{BB962C8B-B14F-4D97-AF65-F5344CB8AC3E}">
        <p14:creationId xmlns:p14="http://schemas.microsoft.com/office/powerpoint/2010/main" val="26378630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11" name="Rectangle 10"/>
          <p:cNvSpPr/>
          <p:nvPr userDrawn="1"/>
        </p:nvSpPr>
        <p:spPr>
          <a:xfrm>
            <a:off x="6096000" y="4558824"/>
            <a:ext cx="3081867" cy="22991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1" dirty="0">
              <a:solidFill>
                <a:prstClr val="white"/>
              </a:solidFill>
            </a:endParaRPr>
          </a:p>
        </p:txBody>
      </p:sp>
      <p:sp>
        <p:nvSpPr>
          <p:cNvPr id="18" name="Rectangle 17"/>
          <p:cNvSpPr/>
          <p:nvPr userDrawn="1"/>
        </p:nvSpPr>
        <p:spPr>
          <a:xfrm>
            <a:off x="0" y="1"/>
            <a:ext cx="6096000" cy="4558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9177867" y="3402181"/>
            <a:ext cx="1542192"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4" name="Text Placeholder 13"/>
          <p:cNvSpPr>
            <a:spLocks noGrp="1"/>
          </p:cNvSpPr>
          <p:nvPr>
            <p:ph type="body" sz="quarter" idx="11" hasCustomPrompt="1"/>
          </p:nvPr>
        </p:nvSpPr>
        <p:spPr>
          <a:xfrm>
            <a:off x="9177867" y="3402182"/>
            <a:ext cx="1542192"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2" name="Text Placeholder 13"/>
          <p:cNvSpPr>
            <a:spLocks noGrp="1"/>
          </p:cNvSpPr>
          <p:nvPr>
            <p:ph type="body" sz="quarter" idx="12" hasCustomPrompt="1"/>
          </p:nvPr>
        </p:nvSpPr>
        <p:spPr>
          <a:xfrm>
            <a:off x="6355438" y="4808256"/>
            <a:ext cx="2791869"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6355438" y="5781676"/>
            <a:ext cx="2791869"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125" y="5216508"/>
            <a:ext cx="1836548" cy="1113408"/>
          </a:xfrm>
          <a:prstGeom prst="rect">
            <a:avLst/>
          </a:prstGeom>
        </p:spPr>
      </p:pic>
      <p:sp>
        <p:nvSpPr>
          <p:cNvPr id="19" name="Title 1"/>
          <p:cNvSpPr>
            <a:spLocks noGrp="1"/>
          </p:cNvSpPr>
          <p:nvPr>
            <p:ph type="ctrTitle" hasCustomPrompt="1"/>
          </p:nvPr>
        </p:nvSpPr>
        <p:spPr>
          <a:xfrm>
            <a:off x="6355437" y="268643"/>
            <a:ext cx="5548696"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6355437" y="2259035"/>
            <a:ext cx="5548696"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504181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62A5317F-AA09-0F4F-822A-31AF721A47D4}" type="datetime1">
              <a:rPr lang="en-US" smtClean="0"/>
              <a:pPr/>
              <a:t>3/20/2017</a:t>
            </a:fld>
            <a:endParaRPr lang="en-US" dirty="0"/>
          </a:p>
        </p:txBody>
      </p:sp>
      <p:sp>
        <p:nvSpPr>
          <p:cNvPr id="5" name="Footer Placeholder 4"/>
          <p:cNvSpPr>
            <a:spLocks noGrp="1"/>
          </p:cNvSpPr>
          <p:nvPr>
            <p:ph type="ftr" sz="quarter" idx="11"/>
          </p:nvPr>
        </p:nvSpPr>
        <p:spPr/>
        <p:txBody>
          <a:bodyPr/>
          <a:lstStyle>
            <a:lvl1pPr>
              <a:defRPr>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609600" y="1"/>
            <a:ext cx="103632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800" dirty="0">
              <a:solidFill>
                <a:srgbClr val="76859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grpSp>
        <p:nvGrpSpPr>
          <p:cNvPr id="21" name="Group 20"/>
          <p:cNvGrpSpPr>
            <a:grpSpLocks noChangeAspect="1"/>
          </p:cNvGrpSpPr>
          <p:nvPr userDrawn="1"/>
        </p:nvGrpSpPr>
        <p:grpSpPr>
          <a:xfrm>
            <a:off x="11477679" y="-1276"/>
            <a:ext cx="712855" cy="457200"/>
            <a:chOff x="7804191" y="0"/>
            <a:chExt cx="1339809" cy="1145743"/>
          </a:xfrm>
        </p:grpSpPr>
        <p:sp>
          <p:nvSpPr>
            <p:cNvPr id="22" name="Rectangle 21"/>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spTree>
    <p:extLst>
      <p:ext uri="{BB962C8B-B14F-4D97-AF65-F5344CB8AC3E}">
        <p14:creationId xmlns:p14="http://schemas.microsoft.com/office/powerpoint/2010/main" val="12960419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609600" y="1"/>
            <a:ext cx="103632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sp>
        <p:nvSpPr>
          <p:cNvPr id="24"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6" name="Group 15"/>
          <p:cNvGrpSpPr>
            <a:grpSpLocks noChangeAspect="1"/>
          </p:cNvGrpSpPr>
          <p:nvPr userDrawn="1"/>
        </p:nvGrpSpPr>
        <p:grpSpPr>
          <a:xfrm>
            <a:off x="11477679" y="-1276"/>
            <a:ext cx="712855" cy="457200"/>
            <a:chOff x="7804191" y="0"/>
            <a:chExt cx="1339809" cy="1145743"/>
          </a:xfrm>
        </p:grpSpPr>
        <p:sp>
          <p:nvSpPr>
            <p:cNvPr id="17" name="Rectangle 16"/>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Tree>
    <p:extLst>
      <p:ext uri="{BB962C8B-B14F-4D97-AF65-F5344CB8AC3E}">
        <p14:creationId xmlns:p14="http://schemas.microsoft.com/office/powerpoint/2010/main" val="2286287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609600" y="1"/>
            <a:ext cx="103632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3" name="Rectangle 22"/>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5" name="Rectangle 2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8" name="Content Placeholder 2"/>
          <p:cNvSpPr>
            <a:spLocks noGrp="1"/>
          </p:cNvSpPr>
          <p:nvPr>
            <p:ph idx="1"/>
          </p:nvPr>
        </p:nvSpPr>
        <p:spPr>
          <a:xfrm>
            <a:off x="609599" y="1371601"/>
            <a:ext cx="109728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42715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userDrawn="1"/>
        </p:nvGrpSpPr>
        <p:grpSpPr>
          <a:xfrm>
            <a:off x="11477679" y="-1276"/>
            <a:ext cx="712855" cy="457200"/>
            <a:chOff x="7804191" y="0"/>
            <a:chExt cx="1339809" cy="1145743"/>
          </a:xfrm>
        </p:grpSpPr>
        <p:sp>
          <p:nvSpPr>
            <p:cNvPr id="25" name="Rectangle 24"/>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6" name="Rectangle 25"/>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7" name="Rectangle 2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19" name="Content Placeholder 2"/>
          <p:cNvSpPr>
            <a:spLocks noGrp="1"/>
          </p:cNvSpPr>
          <p:nvPr>
            <p:ph idx="1"/>
          </p:nvPr>
        </p:nvSpPr>
        <p:spPr>
          <a:xfrm>
            <a:off x="609601"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6225118" y="1357313"/>
            <a:ext cx="5348817"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38304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609600" y="1"/>
            <a:ext cx="9157547"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609601" y="5914934"/>
            <a:ext cx="109727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493520" y="6516292"/>
            <a:ext cx="4347504"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7" name="Group 16"/>
          <p:cNvGrpSpPr>
            <a:grpSpLocks noChangeAspect="1"/>
          </p:cNvGrpSpPr>
          <p:nvPr userDrawn="1"/>
        </p:nvGrpSpPr>
        <p:grpSpPr>
          <a:xfrm>
            <a:off x="11477679" y="-1276"/>
            <a:ext cx="712855" cy="457200"/>
            <a:chOff x="7804191" y="0"/>
            <a:chExt cx="1339809" cy="1145743"/>
          </a:xfrm>
        </p:grpSpPr>
        <p:sp>
          <p:nvSpPr>
            <p:cNvPr id="18" name="Rectangle 17"/>
            <p:cNvSpPr/>
            <p:nvPr userDrawn="1"/>
          </p:nvSpPr>
          <p:spPr>
            <a:xfrm>
              <a:off x="7804191" y="569671"/>
              <a:ext cx="192024"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9" name="Rectangle 18"/>
            <p:cNvSpPr>
              <a:spLocks/>
            </p:cNvSpPr>
            <p:nvPr userDrawn="1"/>
          </p:nvSpPr>
          <p:spPr>
            <a:xfrm>
              <a:off x="7996215" y="761695"/>
              <a:ext cx="38609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0" name="Rectangle 19"/>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D8E0E3"/>
                </a:solidFill>
              </a:endParaRPr>
            </a:p>
          </p:txBody>
        </p:sp>
      </p:gr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51" y="6255899"/>
            <a:ext cx="695016" cy="421354"/>
          </a:xfrm>
          <a:prstGeom prst="rect">
            <a:avLst/>
          </a:prstGeom>
        </p:spPr>
      </p:pic>
      <p:sp>
        <p:nvSpPr>
          <p:cNvPr id="24" name="Content Placeholder 7"/>
          <p:cNvSpPr>
            <a:spLocks noGrp="1"/>
          </p:cNvSpPr>
          <p:nvPr>
            <p:ph sz="quarter" idx="15"/>
          </p:nvPr>
        </p:nvSpPr>
        <p:spPr>
          <a:xfrm>
            <a:off x="605367" y="1400175"/>
            <a:ext cx="10974917"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89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18" Type="http://schemas.openxmlformats.org/officeDocument/2006/relationships/slideLayout" Target="../slideLayouts/slideLayout225.xml"/><Relationship Id="rId3" Type="http://schemas.openxmlformats.org/officeDocument/2006/relationships/slideLayout" Target="../slideLayouts/slideLayout210.xml"/><Relationship Id="rId21" Type="http://schemas.openxmlformats.org/officeDocument/2006/relationships/slideLayout" Target="../slideLayouts/slideLayout228.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slideLayout" Target="../slideLayouts/slideLayout224.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20" Type="http://schemas.openxmlformats.org/officeDocument/2006/relationships/slideLayout" Target="../slideLayouts/slideLayout227.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24" Type="http://schemas.openxmlformats.org/officeDocument/2006/relationships/theme" Target="../theme/theme10.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23" Type="http://schemas.openxmlformats.org/officeDocument/2006/relationships/slideLayout" Target="../slideLayouts/slideLayout230.xml"/><Relationship Id="rId10" Type="http://schemas.openxmlformats.org/officeDocument/2006/relationships/slideLayout" Target="../slideLayouts/slideLayout217.xml"/><Relationship Id="rId19" Type="http://schemas.openxmlformats.org/officeDocument/2006/relationships/slideLayout" Target="../slideLayouts/slideLayout226.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 Id="rId22" Type="http://schemas.openxmlformats.org/officeDocument/2006/relationships/slideLayout" Target="../slideLayouts/slideLayout2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3" Type="http://schemas.openxmlformats.org/officeDocument/2006/relationships/slideLayout" Target="../slideLayouts/slideLayout233.xml"/><Relationship Id="rId21" Type="http://schemas.openxmlformats.org/officeDocument/2006/relationships/slideLayout" Target="../slideLayouts/slideLayout251.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slideLayout" Target="../slideLayouts/slideLayout250.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24" Type="http://schemas.openxmlformats.org/officeDocument/2006/relationships/theme" Target="../theme/theme11.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23" Type="http://schemas.openxmlformats.org/officeDocument/2006/relationships/slideLayout" Target="../slideLayouts/slideLayout253.xml"/><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slideLayout" Target="../slideLayouts/slideLayout2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slideLayout" Target="../slideLayouts/slideLayout266.xml"/><Relationship Id="rId18" Type="http://schemas.openxmlformats.org/officeDocument/2006/relationships/slideLayout" Target="../slideLayouts/slideLayout271.xml"/><Relationship Id="rId3" Type="http://schemas.openxmlformats.org/officeDocument/2006/relationships/slideLayout" Target="../slideLayouts/slideLayout256.xml"/><Relationship Id="rId21" Type="http://schemas.openxmlformats.org/officeDocument/2006/relationships/slideLayout" Target="../slideLayouts/slideLayout274.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17" Type="http://schemas.openxmlformats.org/officeDocument/2006/relationships/slideLayout" Target="../slideLayouts/slideLayout270.xml"/><Relationship Id="rId2" Type="http://schemas.openxmlformats.org/officeDocument/2006/relationships/slideLayout" Target="../slideLayouts/slideLayout255.xml"/><Relationship Id="rId16" Type="http://schemas.openxmlformats.org/officeDocument/2006/relationships/slideLayout" Target="../slideLayouts/slideLayout269.xml"/><Relationship Id="rId20" Type="http://schemas.openxmlformats.org/officeDocument/2006/relationships/slideLayout" Target="../slideLayouts/slideLayout273.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24" Type="http://schemas.openxmlformats.org/officeDocument/2006/relationships/theme" Target="../theme/theme12.xml"/><Relationship Id="rId5" Type="http://schemas.openxmlformats.org/officeDocument/2006/relationships/slideLayout" Target="../slideLayouts/slideLayout258.xml"/><Relationship Id="rId15" Type="http://schemas.openxmlformats.org/officeDocument/2006/relationships/slideLayout" Target="../slideLayouts/slideLayout268.xml"/><Relationship Id="rId23" Type="http://schemas.openxmlformats.org/officeDocument/2006/relationships/slideLayout" Target="../slideLayouts/slideLayout276.xml"/><Relationship Id="rId10" Type="http://schemas.openxmlformats.org/officeDocument/2006/relationships/slideLayout" Target="../slideLayouts/slideLayout263.xml"/><Relationship Id="rId19" Type="http://schemas.openxmlformats.org/officeDocument/2006/relationships/slideLayout" Target="../slideLayouts/slideLayout272.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slideLayout" Target="../slideLayouts/slideLayout267.xml"/><Relationship Id="rId22" Type="http://schemas.openxmlformats.org/officeDocument/2006/relationships/slideLayout" Target="../slideLayouts/slideLayout27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Layout" Target="../slideLayouts/slideLayout289.xml"/><Relationship Id="rId18" Type="http://schemas.openxmlformats.org/officeDocument/2006/relationships/slideLayout" Target="../slideLayouts/slideLayout294.xml"/><Relationship Id="rId3" Type="http://schemas.openxmlformats.org/officeDocument/2006/relationships/slideLayout" Target="../slideLayouts/slideLayout279.xml"/><Relationship Id="rId21" Type="http://schemas.openxmlformats.org/officeDocument/2006/relationships/slideLayout" Target="../slideLayouts/slideLayout297.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17" Type="http://schemas.openxmlformats.org/officeDocument/2006/relationships/slideLayout" Target="../slideLayouts/slideLayout293.xml"/><Relationship Id="rId2" Type="http://schemas.openxmlformats.org/officeDocument/2006/relationships/slideLayout" Target="../slideLayouts/slideLayout278.xml"/><Relationship Id="rId16" Type="http://schemas.openxmlformats.org/officeDocument/2006/relationships/slideLayout" Target="../slideLayouts/slideLayout292.xml"/><Relationship Id="rId20" Type="http://schemas.openxmlformats.org/officeDocument/2006/relationships/slideLayout" Target="../slideLayouts/slideLayout296.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24" Type="http://schemas.openxmlformats.org/officeDocument/2006/relationships/theme" Target="../theme/theme13.xml"/><Relationship Id="rId5" Type="http://schemas.openxmlformats.org/officeDocument/2006/relationships/slideLayout" Target="../slideLayouts/slideLayout281.xml"/><Relationship Id="rId15" Type="http://schemas.openxmlformats.org/officeDocument/2006/relationships/slideLayout" Target="../slideLayouts/slideLayout291.xml"/><Relationship Id="rId23" Type="http://schemas.openxmlformats.org/officeDocument/2006/relationships/slideLayout" Target="../slideLayouts/slideLayout299.xml"/><Relationship Id="rId10" Type="http://schemas.openxmlformats.org/officeDocument/2006/relationships/slideLayout" Target="../slideLayouts/slideLayout286.xml"/><Relationship Id="rId19" Type="http://schemas.openxmlformats.org/officeDocument/2006/relationships/slideLayout" Target="../slideLayouts/slideLayout295.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slideLayout" Target="../slideLayouts/slideLayout290.xml"/><Relationship Id="rId22" Type="http://schemas.openxmlformats.org/officeDocument/2006/relationships/slideLayout" Target="../slideLayouts/slideLayout29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slideLayout" Target="../slideLayouts/slideLayout312.xml"/><Relationship Id="rId18" Type="http://schemas.openxmlformats.org/officeDocument/2006/relationships/slideLayout" Target="../slideLayouts/slideLayout317.xml"/><Relationship Id="rId3" Type="http://schemas.openxmlformats.org/officeDocument/2006/relationships/slideLayout" Target="../slideLayouts/slideLayout302.xml"/><Relationship Id="rId21" Type="http://schemas.openxmlformats.org/officeDocument/2006/relationships/slideLayout" Target="../slideLayouts/slideLayout320.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0" Type="http://schemas.openxmlformats.org/officeDocument/2006/relationships/slideLayout" Target="../slideLayouts/slideLayout319.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24" Type="http://schemas.openxmlformats.org/officeDocument/2006/relationships/theme" Target="../theme/theme14.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23" Type="http://schemas.openxmlformats.org/officeDocument/2006/relationships/slideLayout" Target="../slideLayouts/slideLayout322.xml"/><Relationship Id="rId10" Type="http://schemas.openxmlformats.org/officeDocument/2006/relationships/slideLayout" Target="../slideLayouts/slideLayout309.xml"/><Relationship Id="rId19" Type="http://schemas.openxmlformats.org/officeDocument/2006/relationships/slideLayout" Target="../slideLayouts/slideLayout318.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 Id="rId22" Type="http://schemas.openxmlformats.org/officeDocument/2006/relationships/slideLayout" Target="../slideLayouts/slideLayout32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slideLayout" Target="../slideLayouts/slideLayout335.xml"/><Relationship Id="rId18" Type="http://schemas.openxmlformats.org/officeDocument/2006/relationships/slideLayout" Target="../slideLayouts/slideLayout340.xml"/><Relationship Id="rId3" Type="http://schemas.openxmlformats.org/officeDocument/2006/relationships/slideLayout" Target="../slideLayouts/slideLayout325.xml"/><Relationship Id="rId21" Type="http://schemas.openxmlformats.org/officeDocument/2006/relationships/slideLayout" Target="../slideLayouts/slideLayout343.xml"/><Relationship Id="rId7" Type="http://schemas.openxmlformats.org/officeDocument/2006/relationships/slideLayout" Target="../slideLayouts/slideLayout329.xml"/><Relationship Id="rId12" Type="http://schemas.openxmlformats.org/officeDocument/2006/relationships/slideLayout" Target="../slideLayouts/slideLayout334.xml"/><Relationship Id="rId17" Type="http://schemas.openxmlformats.org/officeDocument/2006/relationships/slideLayout" Target="../slideLayouts/slideLayout339.xml"/><Relationship Id="rId2" Type="http://schemas.openxmlformats.org/officeDocument/2006/relationships/slideLayout" Target="../slideLayouts/slideLayout324.xml"/><Relationship Id="rId16" Type="http://schemas.openxmlformats.org/officeDocument/2006/relationships/slideLayout" Target="../slideLayouts/slideLayout338.xml"/><Relationship Id="rId20" Type="http://schemas.openxmlformats.org/officeDocument/2006/relationships/slideLayout" Target="../slideLayouts/slideLayout342.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24" Type="http://schemas.openxmlformats.org/officeDocument/2006/relationships/theme" Target="../theme/theme15.xml"/><Relationship Id="rId5" Type="http://schemas.openxmlformats.org/officeDocument/2006/relationships/slideLayout" Target="../slideLayouts/slideLayout327.xml"/><Relationship Id="rId15" Type="http://schemas.openxmlformats.org/officeDocument/2006/relationships/slideLayout" Target="../slideLayouts/slideLayout337.xml"/><Relationship Id="rId23" Type="http://schemas.openxmlformats.org/officeDocument/2006/relationships/slideLayout" Target="../slideLayouts/slideLayout345.xml"/><Relationship Id="rId10" Type="http://schemas.openxmlformats.org/officeDocument/2006/relationships/slideLayout" Target="../slideLayouts/slideLayout332.xml"/><Relationship Id="rId19" Type="http://schemas.openxmlformats.org/officeDocument/2006/relationships/slideLayout" Target="../slideLayouts/slideLayout341.xml"/><Relationship Id="rId4" Type="http://schemas.openxmlformats.org/officeDocument/2006/relationships/slideLayout" Target="../slideLayouts/slideLayout326.xml"/><Relationship Id="rId9" Type="http://schemas.openxmlformats.org/officeDocument/2006/relationships/slideLayout" Target="../slideLayouts/slideLayout331.xml"/><Relationship Id="rId14" Type="http://schemas.openxmlformats.org/officeDocument/2006/relationships/slideLayout" Target="../slideLayouts/slideLayout336.xml"/><Relationship Id="rId22" Type="http://schemas.openxmlformats.org/officeDocument/2006/relationships/slideLayout" Target="../slideLayouts/slideLayout3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3.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theme" Target="../theme/theme4.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theme" Target="../theme/theme5.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theme" Target="../theme/theme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theme" Target="../theme/theme7.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3" Type="http://schemas.openxmlformats.org/officeDocument/2006/relationships/slideLayout" Target="../slideLayouts/slideLayout164.xml"/><Relationship Id="rId21" Type="http://schemas.openxmlformats.org/officeDocument/2006/relationships/slideLayout" Target="../slideLayouts/slideLayout182.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24" Type="http://schemas.openxmlformats.org/officeDocument/2006/relationships/theme" Target="../theme/theme8.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slideLayout" Target="../slideLayouts/slideLayout1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theme" Target="../theme/theme9.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3301200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101609362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273239953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67625086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46" r:id="rId22"/>
    <p:sldLayoutId id="2147483947"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378663195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160934594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 id="2147483994" r:id="rId22"/>
    <p:sldLayoutId id="2147483995"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296147442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 id="2147484017" r:id="rId21"/>
    <p:sldLayoutId id="2147484018" r:id="rId22"/>
    <p:sldLayoutId id="2147484019"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538595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30084957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1473186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33831357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33255463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41833325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37784789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8" y="424179"/>
            <a:ext cx="109728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1371601"/>
            <a:ext cx="109728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34880" y="6337892"/>
            <a:ext cx="1272169" cy="365124"/>
          </a:xfrm>
          <a:prstGeom prst="rect">
            <a:avLst/>
          </a:prstGeom>
          <a:ln>
            <a:noFill/>
          </a:ln>
        </p:spPr>
        <p:txBody>
          <a:bodyPr vert="horz" lIns="0" tIns="0" rIns="0" bIns="0" rtlCol="0" anchor="b" anchorCtr="0"/>
          <a:lstStyle>
            <a:lvl1pPr algn="r">
              <a:defRPr sz="1000">
                <a:solidFill>
                  <a:srgbClr val="768591"/>
                </a:solidFill>
              </a:defRPr>
            </a:lvl1pPr>
          </a:lstStyle>
          <a:p>
            <a:pPr defTabSz="457200"/>
            <a:fld id="{B9244142-0151-C24F-B90E-AE4221D17755}" type="datetime1">
              <a:rPr lang="en-US" smtClean="0"/>
              <a:pPr defTabSz="457200"/>
              <a:t>3/20/2017</a:t>
            </a:fld>
            <a:endParaRPr lang="en-US" dirty="0"/>
          </a:p>
        </p:txBody>
      </p:sp>
      <p:sp>
        <p:nvSpPr>
          <p:cNvPr id="5" name="Footer Placeholder 4"/>
          <p:cNvSpPr>
            <a:spLocks noGrp="1"/>
          </p:cNvSpPr>
          <p:nvPr>
            <p:ph type="ftr" sz="quarter" idx="3"/>
          </p:nvPr>
        </p:nvSpPr>
        <p:spPr>
          <a:xfrm>
            <a:off x="1493520" y="6155330"/>
            <a:ext cx="5041216" cy="365125"/>
          </a:xfrm>
          <a:prstGeom prst="rect">
            <a:avLst/>
          </a:prstGeom>
          <a:ln>
            <a:noFill/>
          </a:ln>
        </p:spPr>
        <p:txBody>
          <a:bodyPr vert="horz" lIns="0" tIns="0" rIns="0" bIns="0" rtlCol="0" anchor="b" anchorCtr="0"/>
          <a:lstStyle>
            <a:lvl1pPr algn="l">
              <a:defRPr sz="1000">
                <a:solidFill>
                  <a:srgbClr val="768591"/>
                </a:solidFill>
              </a:defRPr>
            </a:lvl1pPr>
          </a:lstStyle>
          <a:p>
            <a:pPr defTabSz="457200"/>
            <a:r>
              <a:rPr lang="en-US" smtClean="0"/>
              <a:t>Presentation Title </a:t>
            </a:r>
            <a:endParaRPr lang="en-US" dirty="0"/>
          </a:p>
        </p:txBody>
      </p:sp>
      <p:sp>
        <p:nvSpPr>
          <p:cNvPr id="6" name="Slide Number Placeholder 5"/>
          <p:cNvSpPr>
            <a:spLocks noGrp="1"/>
          </p:cNvSpPr>
          <p:nvPr>
            <p:ph type="sldNum" sz="quarter" idx="4"/>
          </p:nvPr>
        </p:nvSpPr>
        <p:spPr>
          <a:xfrm>
            <a:off x="11107050" y="6337893"/>
            <a:ext cx="475349" cy="365125"/>
          </a:xfrm>
          <a:prstGeom prst="rect">
            <a:avLst/>
          </a:prstGeom>
          <a:ln>
            <a:noFill/>
          </a:ln>
        </p:spPr>
        <p:txBody>
          <a:bodyPr vert="horz" lIns="0" tIns="0" rIns="0" bIns="0" rtlCol="0" anchor="b" anchorCtr="0"/>
          <a:lstStyle>
            <a:lvl1pPr algn="r">
              <a:defRPr sz="1000">
                <a:solidFill>
                  <a:srgbClr val="768591"/>
                </a:solidFill>
              </a:defRPr>
            </a:lvl1pPr>
          </a:lstStyle>
          <a:p>
            <a:pPr defTabSz="457200"/>
            <a:fld id="{1DB5379B-6F0A-3548-AC69-0D2DB46577D4}" type="slidenum">
              <a:rPr lang="en-US" smtClean="0"/>
              <a:pPr defTabSz="457200"/>
              <a:t>‹#›</a:t>
            </a:fld>
            <a:endParaRPr lang="en-US" dirty="0"/>
          </a:p>
        </p:txBody>
      </p:sp>
    </p:spTree>
    <p:extLst>
      <p:ext uri="{BB962C8B-B14F-4D97-AF65-F5344CB8AC3E}">
        <p14:creationId xmlns:p14="http://schemas.microsoft.com/office/powerpoint/2010/main" val="373533959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Lst>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7525" indent="-112713" algn="l" defTabSz="457200" rtl="0" eaLnBrk="1" latinLnBrk="0" hangingPunct="1">
        <a:lnSpc>
          <a:spcPct val="110000"/>
        </a:lnSpc>
        <a:spcBef>
          <a:spcPts val="100"/>
        </a:spcBef>
        <a:spcAft>
          <a:spcPts val="100"/>
        </a:spcAft>
        <a:buClr>
          <a:schemeClr val="accent3"/>
        </a:buClr>
        <a:buFont typeface="Lucida Grande"/>
        <a:buChar char="–"/>
        <a:defRPr sz="1400" kern="1200">
          <a:solidFill>
            <a:schemeClr val="tx1"/>
          </a:solidFill>
          <a:latin typeface="+mn-lt"/>
          <a:ea typeface="+mn-ea"/>
          <a:cs typeface="+mn-cs"/>
        </a:defRPr>
      </a:lvl3pPr>
      <a:lvl4pPr marL="684213" indent="-114300"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01688"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164454" y="4632435"/>
            <a:ext cx="2093902" cy="2008512"/>
          </a:xfrm>
        </p:spPr>
        <p:txBody>
          <a:bodyPr>
            <a:normAutofit fontScale="77500" lnSpcReduction="20000"/>
          </a:bodyPr>
          <a:lstStyle/>
          <a:p>
            <a:r>
              <a:rPr lang="en-US" sz="1400" dirty="0"/>
              <a:t>Mike Lindsay, </a:t>
            </a:r>
            <a:r>
              <a:rPr lang="en-US" sz="1400" dirty="0" smtClean="0"/>
              <a:t>ICF</a:t>
            </a:r>
            <a:endParaRPr lang="en-US" sz="1400" dirty="0"/>
          </a:p>
          <a:p>
            <a:endParaRPr lang="en-US" sz="1400" dirty="0"/>
          </a:p>
          <a:p>
            <a:r>
              <a:rPr lang="en-US" sz="1400" dirty="0"/>
              <a:t>Ryan Burger, </a:t>
            </a:r>
            <a:r>
              <a:rPr lang="en-US" sz="1400" dirty="0" smtClean="0"/>
              <a:t>ICF</a:t>
            </a:r>
          </a:p>
          <a:p>
            <a:endParaRPr lang="en-US" sz="1400" dirty="0"/>
          </a:p>
          <a:p>
            <a:r>
              <a:rPr lang="en-US" sz="1400" dirty="0" smtClean="0"/>
              <a:t>Christine Nguyen, ICF</a:t>
            </a:r>
            <a:endParaRPr lang="en-US" sz="1400" dirty="0"/>
          </a:p>
          <a:p>
            <a:endParaRPr lang="en-US" sz="1400" dirty="0"/>
          </a:p>
          <a:p>
            <a:r>
              <a:rPr lang="en-US" sz="1400" dirty="0" smtClean="0"/>
              <a:t>Carrie Collins, Alaska Housing Finance Corporation</a:t>
            </a:r>
          </a:p>
          <a:p>
            <a:endParaRPr lang="en-US" sz="1400" dirty="0"/>
          </a:p>
          <a:p>
            <a:r>
              <a:rPr lang="en-US" sz="1400" dirty="0" smtClean="0"/>
              <a:t>Brian Wilson, Alaska Coalition on Housing and Homelessness</a:t>
            </a:r>
          </a:p>
          <a:p>
            <a:endParaRPr lang="en-US" sz="1400" dirty="0"/>
          </a:p>
        </p:txBody>
      </p:sp>
      <p:sp>
        <p:nvSpPr>
          <p:cNvPr id="7" name="Title 6"/>
          <p:cNvSpPr>
            <a:spLocks noGrp="1"/>
          </p:cNvSpPr>
          <p:nvPr>
            <p:ph type="ctrTitle"/>
          </p:nvPr>
        </p:nvSpPr>
        <p:spPr/>
        <p:txBody>
          <a:bodyPr/>
          <a:lstStyle/>
          <a:p>
            <a:r>
              <a:rPr lang="en-US" dirty="0" smtClean="0"/>
              <a:t>Coordinated Entry System</a:t>
            </a:r>
            <a:endParaRPr lang="en-US" dirty="0"/>
          </a:p>
        </p:txBody>
      </p:sp>
      <p:sp>
        <p:nvSpPr>
          <p:cNvPr id="8" name="Subtitle 7"/>
          <p:cNvSpPr>
            <a:spLocks noGrp="1"/>
          </p:cNvSpPr>
          <p:nvPr>
            <p:ph type="subTitle" idx="1"/>
          </p:nvPr>
        </p:nvSpPr>
        <p:spPr/>
        <p:txBody>
          <a:bodyPr/>
          <a:lstStyle/>
          <a:p>
            <a:r>
              <a:rPr lang="en-US" dirty="0" smtClean="0"/>
              <a:t>Designing and Implementing Coordinated Entry in the Alaska Balance of State CoC</a:t>
            </a:r>
          </a:p>
          <a:p>
            <a:endParaRPr lang="en-US" dirty="0"/>
          </a:p>
        </p:txBody>
      </p:sp>
    </p:spTree>
    <p:extLst>
      <p:ext uri="{BB962C8B-B14F-4D97-AF65-F5344CB8AC3E}">
        <p14:creationId xmlns:p14="http://schemas.microsoft.com/office/powerpoint/2010/main" val="2135225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Coordinated Entry Process</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10</a:t>
            </a:fld>
            <a:endParaRPr lang="en-US"/>
          </a:p>
        </p:txBody>
      </p:sp>
      <p:pic>
        <p:nvPicPr>
          <p:cNvPr id="7" name="Picture 6"/>
          <p:cNvPicPr/>
          <p:nvPr/>
        </p:nvPicPr>
        <p:blipFill>
          <a:blip r:embed="rId3"/>
          <a:stretch>
            <a:fillRect/>
          </a:stretch>
        </p:blipFill>
        <p:spPr>
          <a:xfrm>
            <a:off x="1981198" y="1247616"/>
            <a:ext cx="8229602" cy="4905375"/>
          </a:xfrm>
          <a:prstGeom prst="rect">
            <a:avLst/>
          </a:prstGeom>
        </p:spPr>
      </p:pic>
    </p:spTree>
    <p:extLst>
      <p:ext uri="{BB962C8B-B14F-4D97-AF65-F5344CB8AC3E}">
        <p14:creationId xmlns:p14="http://schemas.microsoft.com/office/powerpoint/2010/main" val="1633946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Coordinated Entry Process: Access</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11</a:t>
            </a:fld>
            <a:endParaRPr lang="en-US"/>
          </a:p>
        </p:txBody>
      </p:sp>
      <p:sp>
        <p:nvSpPr>
          <p:cNvPr id="2" name="Content Placeholder 1"/>
          <p:cNvSpPr>
            <a:spLocks noGrp="1"/>
          </p:cNvSpPr>
          <p:nvPr>
            <p:ph idx="1"/>
          </p:nvPr>
        </p:nvSpPr>
        <p:spPr/>
        <p:txBody>
          <a:bodyPr/>
          <a:lstStyle/>
          <a:p>
            <a:r>
              <a:rPr lang="en-US" dirty="0" smtClean="0"/>
              <a:t>Access points must offer a standardized approach for homeless households seeking assistance</a:t>
            </a:r>
          </a:p>
          <a:p>
            <a:r>
              <a:rPr lang="en-US" dirty="0"/>
              <a:t>Access points can be a physical site, a phone hotline, or other appropriate type of access </a:t>
            </a:r>
            <a:r>
              <a:rPr lang="en-US" dirty="0" smtClean="0"/>
              <a:t>model</a:t>
            </a:r>
          </a:p>
          <a:p>
            <a:r>
              <a:rPr lang="en-US" dirty="0" smtClean="0"/>
              <a:t>Access points engage in diversion strategies</a:t>
            </a:r>
          </a:p>
          <a:p>
            <a:r>
              <a:rPr lang="en-US" dirty="0" smtClean="0"/>
              <a:t>Access points refer to prevention and mainstream services when possible</a:t>
            </a:r>
          </a:p>
          <a:p>
            <a:r>
              <a:rPr lang="en-US" dirty="0" smtClean="0"/>
              <a:t>Access points consider safety concerns when making referrals</a:t>
            </a:r>
          </a:p>
        </p:txBody>
      </p:sp>
      <p:pic>
        <p:nvPicPr>
          <p:cNvPr id="7" name="Picture 6"/>
          <p:cNvPicPr/>
          <p:nvPr/>
        </p:nvPicPr>
        <p:blipFill>
          <a:blip r:embed="rId3"/>
          <a:stretch>
            <a:fillRect/>
          </a:stretch>
        </p:blipFill>
        <p:spPr>
          <a:xfrm>
            <a:off x="5992814" y="1597689"/>
            <a:ext cx="4675186" cy="4099727"/>
          </a:xfrm>
          <a:prstGeom prst="rect">
            <a:avLst/>
          </a:prstGeom>
        </p:spPr>
      </p:pic>
      <p:sp>
        <p:nvSpPr>
          <p:cNvPr id="10" name="Oval 9"/>
          <p:cNvSpPr/>
          <p:nvPr/>
        </p:nvSpPr>
        <p:spPr>
          <a:xfrm>
            <a:off x="5854840" y="1457010"/>
            <a:ext cx="1296237" cy="1316335"/>
          </a:xfrm>
          <a:prstGeom prst="ellipse">
            <a:avLst/>
          </a:prstGeom>
          <a:noFill/>
          <a:ln w="57150" cmpd="sng">
            <a:solidFill>
              <a:srgbClr val="FF0000"/>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black"/>
              </a:solidFill>
            </a:endParaRPr>
          </a:p>
        </p:txBody>
      </p:sp>
    </p:spTree>
    <p:extLst>
      <p:ext uri="{BB962C8B-B14F-4D97-AF65-F5344CB8AC3E}">
        <p14:creationId xmlns:p14="http://schemas.microsoft.com/office/powerpoint/2010/main" val="3459972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Coordinated Entry Process: Diversion</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12</a:t>
            </a:fld>
            <a:endParaRPr lang="en-US"/>
          </a:p>
        </p:txBody>
      </p:sp>
      <p:sp>
        <p:nvSpPr>
          <p:cNvPr id="2" name="Content Placeholder 1"/>
          <p:cNvSpPr>
            <a:spLocks noGrp="1"/>
          </p:cNvSpPr>
          <p:nvPr>
            <p:ph idx="1"/>
          </p:nvPr>
        </p:nvSpPr>
        <p:spPr/>
        <p:txBody>
          <a:bodyPr/>
          <a:lstStyle/>
          <a:p>
            <a:r>
              <a:rPr lang="en-US" dirty="0" smtClean="0"/>
              <a:t>Assisting the household avoid homelessness is </a:t>
            </a:r>
            <a:r>
              <a:rPr lang="en-US" i="1" u="sng" dirty="0" smtClean="0"/>
              <a:t>always the best outcome</a:t>
            </a:r>
          </a:p>
          <a:p>
            <a:r>
              <a:rPr lang="en-US" dirty="0" smtClean="0"/>
              <a:t>Diversion approaches examine the household’s resources, support network, and housing options to avoid homelessness</a:t>
            </a:r>
          </a:p>
          <a:p>
            <a:r>
              <a:rPr lang="en-US" dirty="0" smtClean="0"/>
              <a:t>Case management can address  the underlying issues of the housing crisis</a:t>
            </a:r>
          </a:p>
          <a:p>
            <a:pPr marL="0" indent="0">
              <a:buNone/>
            </a:pPr>
            <a:endParaRPr lang="en-US" dirty="0" smtClean="0"/>
          </a:p>
          <a:p>
            <a:endParaRPr lang="en-US" dirty="0" smtClean="0"/>
          </a:p>
        </p:txBody>
      </p:sp>
      <p:pic>
        <p:nvPicPr>
          <p:cNvPr id="7" name="Picture 6"/>
          <p:cNvPicPr/>
          <p:nvPr/>
        </p:nvPicPr>
        <p:blipFill>
          <a:blip r:embed="rId3"/>
          <a:stretch>
            <a:fillRect/>
          </a:stretch>
        </p:blipFill>
        <p:spPr>
          <a:xfrm>
            <a:off x="5992814" y="1597689"/>
            <a:ext cx="4675186" cy="4099727"/>
          </a:xfrm>
          <a:prstGeom prst="rect">
            <a:avLst/>
          </a:prstGeom>
        </p:spPr>
      </p:pic>
      <p:sp>
        <p:nvSpPr>
          <p:cNvPr id="10" name="Oval 9"/>
          <p:cNvSpPr/>
          <p:nvPr/>
        </p:nvSpPr>
        <p:spPr>
          <a:xfrm>
            <a:off x="5854835" y="2901495"/>
            <a:ext cx="1296237" cy="1316335"/>
          </a:xfrm>
          <a:prstGeom prst="ellipse">
            <a:avLst/>
          </a:prstGeom>
          <a:noFill/>
          <a:ln w="57150" cmpd="sng">
            <a:solidFill>
              <a:srgbClr val="FF0000"/>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black"/>
              </a:solidFill>
            </a:endParaRPr>
          </a:p>
        </p:txBody>
      </p:sp>
    </p:spTree>
    <p:extLst>
      <p:ext uri="{BB962C8B-B14F-4D97-AF65-F5344CB8AC3E}">
        <p14:creationId xmlns:p14="http://schemas.microsoft.com/office/powerpoint/2010/main" val="2016227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Coordinated Entry Process: Prioritization</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13</a:t>
            </a:fld>
            <a:endParaRPr lang="en-US"/>
          </a:p>
        </p:txBody>
      </p:sp>
      <p:sp>
        <p:nvSpPr>
          <p:cNvPr id="2" name="Content Placeholder 1"/>
          <p:cNvSpPr>
            <a:spLocks noGrp="1"/>
          </p:cNvSpPr>
          <p:nvPr>
            <p:ph idx="1"/>
          </p:nvPr>
        </p:nvSpPr>
        <p:spPr/>
        <p:txBody>
          <a:bodyPr/>
          <a:lstStyle/>
          <a:p>
            <a:r>
              <a:rPr lang="en-US" dirty="0" smtClean="0"/>
              <a:t>Prioritization ensures that scarce housing resources are used effectively</a:t>
            </a:r>
          </a:p>
          <a:p>
            <a:r>
              <a:rPr lang="en-US" dirty="0" smtClean="0"/>
              <a:t>Chronically homeless households and those with high needs and barriers are prioritized for service</a:t>
            </a:r>
          </a:p>
          <a:p>
            <a:r>
              <a:rPr lang="en-US" dirty="0" smtClean="0"/>
              <a:t>Prioritization reflects the unique needs of the local homeless population</a:t>
            </a:r>
          </a:p>
          <a:p>
            <a:r>
              <a:rPr lang="en-US" dirty="0" smtClean="0"/>
              <a:t>Prioritization approach is fair and transparent</a:t>
            </a:r>
          </a:p>
          <a:p>
            <a:endParaRPr lang="en-US" dirty="0" smtClean="0"/>
          </a:p>
          <a:p>
            <a:endParaRPr lang="en-US" dirty="0" smtClean="0"/>
          </a:p>
        </p:txBody>
      </p:sp>
      <p:pic>
        <p:nvPicPr>
          <p:cNvPr id="7" name="Picture 6"/>
          <p:cNvPicPr/>
          <p:nvPr/>
        </p:nvPicPr>
        <p:blipFill>
          <a:blip r:embed="rId3"/>
          <a:stretch>
            <a:fillRect/>
          </a:stretch>
        </p:blipFill>
        <p:spPr>
          <a:xfrm>
            <a:off x="5992814" y="1597689"/>
            <a:ext cx="4675186" cy="4099727"/>
          </a:xfrm>
          <a:prstGeom prst="rect">
            <a:avLst/>
          </a:prstGeom>
        </p:spPr>
      </p:pic>
      <p:sp>
        <p:nvSpPr>
          <p:cNvPr id="10" name="Oval 9"/>
          <p:cNvSpPr/>
          <p:nvPr/>
        </p:nvSpPr>
        <p:spPr>
          <a:xfrm>
            <a:off x="7034278" y="4292972"/>
            <a:ext cx="1296237" cy="1316335"/>
          </a:xfrm>
          <a:prstGeom prst="ellipse">
            <a:avLst/>
          </a:prstGeom>
          <a:noFill/>
          <a:ln w="57150" cmpd="sng">
            <a:solidFill>
              <a:srgbClr val="FF0000"/>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black"/>
              </a:solidFill>
            </a:endParaRPr>
          </a:p>
        </p:txBody>
      </p:sp>
    </p:spTree>
    <p:extLst>
      <p:ext uri="{BB962C8B-B14F-4D97-AF65-F5344CB8AC3E}">
        <p14:creationId xmlns:p14="http://schemas.microsoft.com/office/powerpoint/2010/main" val="1234903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Coordinated Entry Process: Referral Process</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14</a:t>
            </a:fld>
            <a:endParaRPr lang="en-US"/>
          </a:p>
        </p:txBody>
      </p:sp>
      <p:sp>
        <p:nvSpPr>
          <p:cNvPr id="2" name="Content Placeholder 1"/>
          <p:cNvSpPr>
            <a:spLocks noGrp="1"/>
          </p:cNvSpPr>
          <p:nvPr>
            <p:ph idx="1"/>
          </p:nvPr>
        </p:nvSpPr>
        <p:spPr/>
        <p:txBody>
          <a:bodyPr/>
          <a:lstStyle/>
          <a:p>
            <a:r>
              <a:rPr lang="en-US" dirty="0" smtClean="0"/>
              <a:t>Vacancies in a program are filled through the Coordinated Entry System</a:t>
            </a:r>
          </a:p>
          <a:p>
            <a:r>
              <a:rPr lang="en-US" dirty="0" smtClean="0"/>
              <a:t>Households are referred to programs for which they are eligible</a:t>
            </a:r>
          </a:p>
          <a:p>
            <a:r>
              <a:rPr lang="en-US" dirty="0" smtClean="0"/>
              <a:t>Client choice informs the referral process</a:t>
            </a:r>
          </a:p>
          <a:p>
            <a:r>
              <a:rPr lang="en-US" dirty="0" smtClean="0"/>
              <a:t>Programs use a Housing First approach to lower barriers and ensure that high-need households receive assistance</a:t>
            </a:r>
          </a:p>
          <a:p>
            <a:endParaRPr lang="en-US" dirty="0" smtClean="0"/>
          </a:p>
          <a:p>
            <a:endParaRPr lang="en-US" dirty="0" smtClean="0"/>
          </a:p>
        </p:txBody>
      </p:sp>
      <p:pic>
        <p:nvPicPr>
          <p:cNvPr id="7" name="Picture 6"/>
          <p:cNvPicPr/>
          <p:nvPr/>
        </p:nvPicPr>
        <p:blipFill>
          <a:blip r:embed="rId3"/>
          <a:stretch>
            <a:fillRect/>
          </a:stretch>
        </p:blipFill>
        <p:spPr>
          <a:xfrm>
            <a:off x="5992814" y="1597689"/>
            <a:ext cx="4675186" cy="4099727"/>
          </a:xfrm>
          <a:prstGeom prst="rect">
            <a:avLst/>
          </a:prstGeom>
        </p:spPr>
      </p:pic>
      <p:sp>
        <p:nvSpPr>
          <p:cNvPr id="10" name="Oval 9"/>
          <p:cNvSpPr/>
          <p:nvPr/>
        </p:nvSpPr>
        <p:spPr>
          <a:xfrm>
            <a:off x="8306487" y="4292972"/>
            <a:ext cx="1296237" cy="1316335"/>
          </a:xfrm>
          <a:prstGeom prst="ellipse">
            <a:avLst/>
          </a:prstGeom>
          <a:noFill/>
          <a:ln w="57150" cmpd="sng">
            <a:solidFill>
              <a:srgbClr val="FF0000"/>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black"/>
              </a:solidFill>
            </a:endParaRPr>
          </a:p>
        </p:txBody>
      </p:sp>
    </p:spTree>
    <p:extLst>
      <p:ext uri="{BB962C8B-B14F-4D97-AF65-F5344CB8AC3E}">
        <p14:creationId xmlns:p14="http://schemas.microsoft.com/office/powerpoint/2010/main" val="3536683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Coordinated Entry Process: Housing Placement</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15</a:t>
            </a:fld>
            <a:endParaRPr lang="en-US"/>
          </a:p>
        </p:txBody>
      </p:sp>
      <p:sp>
        <p:nvSpPr>
          <p:cNvPr id="2" name="Content Placeholder 1"/>
          <p:cNvSpPr>
            <a:spLocks noGrp="1"/>
          </p:cNvSpPr>
          <p:nvPr>
            <p:ph idx="1"/>
          </p:nvPr>
        </p:nvSpPr>
        <p:spPr/>
        <p:txBody>
          <a:bodyPr/>
          <a:lstStyle/>
          <a:p>
            <a:r>
              <a:rPr lang="en-US" dirty="0" smtClean="0"/>
              <a:t>Programs accept households from the Coordinated Entry System</a:t>
            </a:r>
          </a:p>
          <a:p>
            <a:r>
              <a:rPr lang="en-US" dirty="0" smtClean="0"/>
              <a:t>Clients are not screened out of a program because of real or perceived barriers related to housing or services</a:t>
            </a:r>
          </a:p>
          <a:p>
            <a:r>
              <a:rPr lang="en-US" dirty="0" smtClean="0"/>
              <a:t>Equal access and fair housing protections ensure households are not steered to any particular program</a:t>
            </a:r>
          </a:p>
          <a:p>
            <a:r>
              <a:rPr lang="en-US" dirty="0" smtClean="0"/>
              <a:t>Households achieve permanent housing as quickly as possible</a:t>
            </a:r>
          </a:p>
          <a:p>
            <a:endParaRPr lang="en-US" dirty="0" smtClean="0"/>
          </a:p>
        </p:txBody>
      </p:sp>
      <p:pic>
        <p:nvPicPr>
          <p:cNvPr id="7" name="Picture 6"/>
          <p:cNvPicPr/>
          <p:nvPr/>
        </p:nvPicPr>
        <p:blipFill>
          <a:blip r:embed="rId3"/>
          <a:stretch>
            <a:fillRect/>
          </a:stretch>
        </p:blipFill>
        <p:spPr>
          <a:xfrm>
            <a:off x="5992814" y="1597689"/>
            <a:ext cx="4675186" cy="4099727"/>
          </a:xfrm>
          <a:prstGeom prst="rect">
            <a:avLst/>
          </a:prstGeom>
        </p:spPr>
      </p:pic>
      <p:sp>
        <p:nvSpPr>
          <p:cNvPr id="10" name="Oval 9"/>
          <p:cNvSpPr/>
          <p:nvPr/>
        </p:nvSpPr>
        <p:spPr>
          <a:xfrm>
            <a:off x="9660835" y="4452731"/>
            <a:ext cx="988814" cy="1010804"/>
          </a:xfrm>
          <a:prstGeom prst="ellipse">
            <a:avLst/>
          </a:prstGeom>
          <a:noFill/>
          <a:ln w="57150" cmpd="sng">
            <a:solidFill>
              <a:srgbClr val="FF0000"/>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black"/>
              </a:solidFill>
            </a:endParaRPr>
          </a:p>
        </p:txBody>
      </p:sp>
    </p:spTree>
    <p:extLst>
      <p:ext uri="{BB962C8B-B14F-4D97-AF65-F5344CB8AC3E}">
        <p14:creationId xmlns:p14="http://schemas.microsoft.com/office/powerpoint/2010/main" val="4150663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 </a:t>
            </a:r>
            <a:r>
              <a:rPr lang="en-US" dirty="0" err="1" smtClean="0"/>
              <a:t>BoS</a:t>
            </a:r>
            <a:r>
              <a:rPr lang="en-US" dirty="0" smtClean="0"/>
              <a:t> Planning Process</a:t>
            </a:r>
            <a:endParaRPr lang="en-US" dirty="0"/>
          </a:p>
        </p:txBody>
      </p:sp>
      <p:sp>
        <p:nvSpPr>
          <p:cNvPr id="3" name="Date Placeholder 2"/>
          <p:cNvSpPr>
            <a:spLocks noGrp="1"/>
          </p:cNvSpPr>
          <p:nvPr>
            <p:ph type="dt" sz="half" idx="10"/>
          </p:nvPr>
        </p:nvSpPr>
        <p:spPr/>
        <p:txBody>
          <a:bodyPr/>
          <a:lstStyle/>
          <a:p>
            <a:fld id="{B810A256-9964-2B48-8FED-70EF9CFB0356}" type="datetime1">
              <a:rPr lang="en-US" smtClean="0"/>
              <a:pPr/>
              <a:t>3/20/2017</a:t>
            </a:fld>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16</a:t>
            </a:fld>
            <a:endParaRPr lang="en-US"/>
          </a:p>
        </p:txBody>
      </p:sp>
    </p:spTree>
    <p:extLst>
      <p:ext uri="{BB962C8B-B14F-4D97-AF65-F5344CB8AC3E}">
        <p14:creationId xmlns:p14="http://schemas.microsoft.com/office/powerpoint/2010/main" val="3276344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Planning</a:t>
            </a:r>
            <a:endParaRPr lang="en-US" dirty="0"/>
          </a:p>
        </p:txBody>
      </p:sp>
      <p:sp>
        <p:nvSpPr>
          <p:cNvPr id="3" name="Content Placeholder 2"/>
          <p:cNvSpPr>
            <a:spLocks noGrp="1"/>
          </p:cNvSpPr>
          <p:nvPr>
            <p:ph idx="1"/>
          </p:nvPr>
        </p:nvSpPr>
        <p:spPr/>
        <p:txBody>
          <a:bodyPr/>
          <a:lstStyle/>
          <a:p>
            <a:r>
              <a:rPr lang="en-US" dirty="0" smtClean="0"/>
              <a:t>The following planning guide will be made available to assist regions in considering how to implement a Coordinated Entry System at the state and local level</a:t>
            </a:r>
          </a:p>
          <a:p>
            <a:r>
              <a:rPr lang="en-US" dirty="0" smtClean="0"/>
              <a:t>This planning guide is specifically designed to support your collaborative process for making decisions</a:t>
            </a:r>
          </a:p>
          <a:p>
            <a:r>
              <a:rPr lang="en-US" dirty="0" smtClean="0"/>
              <a:t>Consult HUD’s </a:t>
            </a:r>
            <a:r>
              <a:rPr lang="en-US" dirty="0"/>
              <a:t>Notice </a:t>
            </a:r>
            <a:r>
              <a:rPr lang="en-US" dirty="0" smtClean="0"/>
              <a:t>CPD-17-01 (Requirements of a Coordinated Entry System) for specific requirements of CES</a:t>
            </a:r>
            <a:endParaRPr lang="en-US" dirty="0"/>
          </a:p>
          <a:p>
            <a:r>
              <a:rPr lang="en-US" dirty="0" smtClean="0"/>
              <a:t>The </a:t>
            </a:r>
            <a:r>
              <a:rPr lang="en-US" dirty="0" err="1" smtClean="0"/>
              <a:t>CoC’s</a:t>
            </a:r>
            <a:r>
              <a:rPr lang="en-US" dirty="0" smtClean="0"/>
              <a:t> Coordinated Entry Planning Committee and ICF are available to assist and support local and regional conversations and decision-making processes</a:t>
            </a:r>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17</a:t>
            </a:fld>
            <a:endParaRPr lang="en-US" dirty="0"/>
          </a:p>
        </p:txBody>
      </p:sp>
    </p:spTree>
    <p:extLst>
      <p:ext uri="{BB962C8B-B14F-4D97-AF65-F5344CB8AC3E}">
        <p14:creationId xmlns:p14="http://schemas.microsoft.com/office/powerpoint/2010/main" val="114129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Stakeholder Consultation</a:t>
            </a:r>
            <a:endParaRPr lang="en-US" dirty="0"/>
          </a:p>
        </p:txBody>
      </p:sp>
      <p:sp>
        <p:nvSpPr>
          <p:cNvPr id="3" name="Content Placeholder 2"/>
          <p:cNvSpPr>
            <a:spLocks noGrp="1"/>
          </p:cNvSpPr>
          <p:nvPr>
            <p:ph idx="1"/>
          </p:nvPr>
        </p:nvSpPr>
        <p:spPr/>
        <p:txBody>
          <a:bodyPr/>
          <a:lstStyle/>
          <a:p>
            <a:r>
              <a:rPr lang="en-US" dirty="0" smtClean="0"/>
              <a:t>HUD requires </a:t>
            </a:r>
            <a:r>
              <a:rPr lang="en-US" dirty="0" err="1" smtClean="0"/>
              <a:t>CoCs</a:t>
            </a:r>
            <a:r>
              <a:rPr lang="en-US" dirty="0" smtClean="0"/>
              <a:t> to facilitate ongoing planning and stakeholder consultation concerning the implementation of CES</a:t>
            </a:r>
          </a:p>
          <a:p>
            <a:r>
              <a:rPr lang="en-US" dirty="0" err="1" smtClean="0"/>
              <a:t>CoCs</a:t>
            </a:r>
            <a:r>
              <a:rPr lang="en-US" dirty="0" smtClean="0"/>
              <a:t> must solicit feedback at least annually from participating projects and from households that participated in CES</a:t>
            </a:r>
          </a:p>
          <a:p>
            <a:r>
              <a:rPr lang="en-US" dirty="0" smtClean="0"/>
              <a:t>Feedback must address both the quality and the effectiveness of the system</a:t>
            </a:r>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18</a:t>
            </a:fld>
            <a:endParaRPr lang="en-US" dirty="0"/>
          </a:p>
        </p:txBody>
      </p:sp>
    </p:spTree>
    <p:extLst>
      <p:ext uri="{BB962C8B-B14F-4D97-AF65-F5344CB8AC3E}">
        <p14:creationId xmlns:p14="http://schemas.microsoft.com/office/powerpoint/2010/main" val="254670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Planning – Phase 1</a:t>
            </a:r>
            <a:endParaRPr lang="en-US" dirty="0"/>
          </a:p>
        </p:txBody>
      </p:sp>
      <p:sp>
        <p:nvSpPr>
          <p:cNvPr id="3" name="Content Placeholder 2"/>
          <p:cNvSpPr>
            <a:spLocks noGrp="1"/>
          </p:cNvSpPr>
          <p:nvPr>
            <p:ph idx="1"/>
          </p:nvPr>
        </p:nvSpPr>
        <p:spPr/>
        <p:txBody>
          <a:bodyPr/>
          <a:lstStyle/>
          <a:p>
            <a:r>
              <a:rPr lang="en-US" dirty="0" smtClean="0"/>
              <a:t>System Design</a:t>
            </a:r>
          </a:p>
          <a:p>
            <a:pPr lvl="1"/>
            <a:r>
              <a:rPr lang="en-US" dirty="0" smtClean="0"/>
              <a:t>Planning Considerations</a:t>
            </a:r>
          </a:p>
          <a:p>
            <a:pPr lvl="2"/>
            <a:r>
              <a:rPr lang="en-US" dirty="0" smtClean="0"/>
              <a:t>System Review and Mapping Utilizing HMIS data</a:t>
            </a:r>
          </a:p>
          <a:p>
            <a:pPr lvl="3"/>
            <a:r>
              <a:rPr lang="en-US" dirty="0" smtClean="0"/>
              <a:t>Utilizing HMIS data identify the current flow and inefficiencies within your current system design</a:t>
            </a:r>
          </a:p>
          <a:p>
            <a:pPr lvl="3"/>
            <a:r>
              <a:rPr lang="en-US" dirty="0" smtClean="0"/>
              <a:t>By analyzing local data including entry/exit, length of stay and project utilization rates, communities can begin to identify:</a:t>
            </a:r>
          </a:p>
          <a:p>
            <a:pPr lvl="4"/>
            <a:r>
              <a:rPr lang="en-US" dirty="0" smtClean="0"/>
              <a:t>Who are we really serving in our homeless response system?</a:t>
            </a:r>
          </a:p>
          <a:p>
            <a:pPr lvl="4"/>
            <a:r>
              <a:rPr lang="en-US" dirty="0" smtClean="0"/>
              <a:t>How are they accessing our services?</a:t>
            </a:r>
          </a:p>
          <a:p>
            <a:pPr lvl="4"/>
            <a:r>
              <a:rPr lang="en-US" dirty="0" smtClean="0"/>
              <a:t>Where do homeless individuals and families reside prior to entering the homeless system?</a:t>
            </a:r>
          </a:p>
          <a:p>
            <a:pPr lvl="4"/>
            <a:r>
              <a:rPr lang="en-US" dirty="0" smtClean="0"/>
              <a:t>How are we serving homeless individuals and families?</a:t>
            </a:r>
          </a:p>
          <a:p>
            <a:pPr lvl="4"/>
            <a:r>
              <a:rPr lang="en-US" dirty="0" smtClean="0"/>
              <a:t>Where do individuals and families go after they leave the homeless system?  </a:t>
            </a:r>
          </a:p>
          <a:p>
            <a:pPr lvl="4"/>
            <a:r>
              <a:rPr lang="en-US" dirty="0" smtClean="0"/>
              <a:t>How long does our system keep individuals and families in a state of “homelessness”?</a:t>
            </a:r>
          </a:p>
          <a:p>
            <a:pPr lvl="4"/>
            <a:r>
              <a:rPr lang="en-US" dirty="0" smtClean="0"/>
              <a:t>Are we efficient?</a:t>
            </a:r>
          </a:p>
          <a:p>
            <a:pPr lvl="2"/>
            <a:r>
              <a:rPr lang="en-US" dirty="0"/>
              <a:t>Identify or develop access models – including capacity and </a:t>
            </a:r>
            <a:r>
              <a:rPr lang="en-US" dirty="0" smtClean="0"/>
              <a:t>resources</a:t>
            </a:r>
          </a:p>
          <a:p>
            <a:pPr lvl="3"/>
            <a:r>
              <a:rPr lang="en-US" dirty="0" smtClean="0"/>
              <a:t>Physical locations</a:t>
            </a:r>
          </a:p>
          <a:p>
            <a:pPr lvl="3"/>
            <a:r>
              <a:rPr lang="en-US" dirty="0" smtClean="0"/>
              <a:t>Virtual locations</a:t>
            </a:r>
          </a:p>
          <a:p>
            <a:pPr lvl="3"/>
            <a:r>
              <a:rPr lang="en-US" dirty="0" smtClean="0"/>
              <a:t>Mobile locations</a:t>
            </a:r>
          </a:p>
          <a:p>
            <a:pPr lvl="3"/>
            <a:r>
              <a:rPr lang="en-US" dirty="0" smtClean="0"/>
              <a:t>Co-located services/HUBs?</a:t>
            </a:r>
          </a:p>
          <a:p>
            <a:pPr lvl="4"/>
            <a:r>
              <a:rPr lang="en-US" dirty="0" smtClean="0"/>
              <a:t>What exists in your communities today that can utilized or expanded?</a:t>
            </a:r>
          </a:p>
          <a:p>
            <a:pPr lvl="4"/>
            <a:r>
              <a:rPr lang="en-US" dirty="0" smtClean="0"/>
              <a:t>What needs to be developed to increase fair and equal access to services?</a:t>
            </a:r>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19</a:t>
            </a:fld>
            <a:endParaRPr lang="en-US" dirty="0"/>
          </a:p>
        </p:txBody>
      </p:sp>
    </p:spTree>
    <p:extLst>
      <p:ext uri="{BB962C8B-B14F-4D97-AF65-F5344CB8AC3E}">
        <p14:creationId xmlns:p14="http://schemas.microsoft.com/office/powerpoint/2010/main" val="1693085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Welcome and Introductions</a:t>
            </a:r>
          </a:p>
          <a:p>
            <a:r>
              <a:rPr lang="en-US" dirty="0" smtClean="0"/>
              <a:t>Overview of Coordinated Entry Background</a:t>
            </a:r>
          </a:p>
          <a:p>
            <a:r>
              <a:rPr lang="en-US" dirty="0" smtClean="0"/>
              <a:t>Introduction to Components of Coordinated Entry</a:t>
            </a:r>
          </a:p>
          <a:p>
            <a:r>
              <a:rPr lang="en-US" dirty="0" smtClean="0"/>
              <a:t>Review of Planning Guide and Process</a:t>
            </a:r>
          </a:p>
          <a:p>
            <a:r>
              <a:rPr lang="en-US" dirty="0" smtClean="0"/>
              <a:t>Expectations and Next Steps: Local Leadership</a:t>
            </a:r>
          </a:p>
          <a:p>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2</a:t>
            </a:fld>
            <a:endParaRPr lang="en-US" dirty="0"/>
          </a:p>
        </p:txBody>
      </p:sp>
    </p:spTree>
    <p:extLst>
      <p:ext uri="{BB962C8B-B14F-4D97-AF65-F5344CB8AC3E}">
        <p14:creationId xmlns:p14="http://schemas.microsoft.com/office/powerpoint/2010/main" val="2061466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Planning – Phase 1</a:t>
            </a:r>
            <a:endParaRPr lang="en-US" dirty="0"/>
          </a:p>
        </p:txBody>
      </p:sp>
      <p:sp>
        <p:nvSpPr>
          <p:cNvPr id="3" name="Content Placeholder 2"/>
          <p:cNvSpPr>
            <a:spLocks noGrp="1"/>
          </p:cNvSpPr>
          <p:nvPr>
            <p:ph idx="1"/>
          </p:nvPr>
        </p:nvSpPr>
        <p:spPr/>
        <p:txBody>
          <a:bodyPr/>
          <a:lstStyle/>
          <a:p>
            <a:r>
              <a:rPr lang="en-US" dirty="0" smtClean="0"/>
              <a:t>System Design</a:t>
            </a:r>
          </a:p>
          <a:p>
            <a:pPr lvl="2"/>
            <a:r>
              <a:rPr lang="en-US" dirty="0" smtClean="0"/>
              <a:t>Develop assessment phases and structure</a:t>
            </a:r>
          </a:p>
          <a:p>
            <a:pPr lvl="3"/>
            <a:r>
              <a:rPr lang="en-US" dirty="0" smtClean="0"/>
              <a:t>Initial triage</a:t>
            </a:r>
          </a:p>
          <a:p>
            <a:pPr lvl="3"/>
            <a:r>
              <a:rPr lang="en-US" dirty="0" smtClean="0"/>
              <a:t>Diversion</a:t>
            </a:r>
          </a:p>
          <a:p>
            <a:pPr lvl="3"/>
            <a:r>
              <a:rPr lang="en-US" dirty="0" smtClean="0"/>
              <a:t>Preventing screening</a:t>
            </a:r>
          </a:p>
          <a:p>
            <a:pPr lvl="3"/>
            <a:r>
              <a:rPr lang="en-US" dirty="0" smtClean="0"/>
              <a:t>Non-prioritized emergency services</a:t>
            </a:r>
          </a:p>
          <a:p>
            <a:pPr lvl="3"/>
            <a:r>
              <a:rPr lang="en-US" dirty="0" smtClean="0"/>
              <a:t>Assessment for prioritization</a:t>
            </a:r>
          </a:p>
          <a:p>
            <a:pPr lvl="3"/>
            <a:r>
              <a:rPr lang="en-US" dirty="0" smtClean="0"/>
              <a:t>Assessment for eligibility</a:t>
            </a:r>
          </a:p>
          <a:p>
            <a:pPr lvl="2"/>
            <a:r>
              <a:rPr lang="en-US" dirty="0" smtClean="0"/>
              <a:t>Develop prioritization list structure</a:t>
            </a:r>
          </a:p>
          <a:p>
            <a:pPr lvl="3"/>
            <a:r>
              <a:rPr lang="en-US" dirty="0" smtClean="0"/>
              <a:t>Design a specific and definable set of criteria to apply consistently throughout the </a:t>
            </a:r>
            <a:r>
              <a:rPr lang="en-US" dirty="0" err="1" smtClean="0"/>
              <a:t>CoC</a:t>
            </a:r>
            <a:r>
              <a:rPr lang="en-US" dirty="0" smtClean="0"/>
              <a:t> for all populations</a:t>
            </a:r>
          </a:p>
          <a:p>
            <a:pPr lvl="3"/>
            <a:r>
              <a:rPr lang="en-US" dirty="0" smtClean="0"/>
              <a:t>Directly written into Polices and Procedures</a:t>
            </a:r>
          </a:p>
          <a:p>
            <a:pPr lvl="3"/>
            <a:r>
              <a:rPr lang="en-US" dirty="0" smtClean="0"/>
              <a:t>Consistent with the </a:t>
            </a:r>
            <a:r>
              <a:rPr lang="en-US" dirty="0" err="1" smtClean="0"/>
              <a:t>CoCs</a:t>
            </a:r>
            <a:r>
              <a:rPr lang="en-US" dirty="0" smtClean="0"/>
              <a:t> Written Standards</a:t>
            </a:r>
          </a:p>
          <a:p>
            <a:pPr lvl="2"/>
            <a:r>
              <a:rPr lang="en-US" dirty="0" smtClean="0"/>
              <a:t>Develop referral process work flow</a:t>
            </a:r>
          </a:p>
          <a:p>
            <a:pPr lvl="3"/>
            <a:r>
              <a:rPr lang="en-US" dirty="0" smtClean="0"/>
              <a:t>Process includes uniform and coordinated referral process for all homeless beds/units</a:t>
            </a:r>
          </a:p>
          <a:p>
            <a:pPr lvl="3"/>
            <a:r>
              <a:rPr lang="en-US" dirty="0" smtClean="0"/>
              <a:t>Define eligibility criteria and lower barriers to entry</a:t>
            </a:r>
          </a:p>
          <a:p>
            <a:pPr lvl="1"/>
            <a:endParaRPr lang="en-US" dirty="0" smtClean="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20</a:t>
            </a:fld>
            <a:endParaRPr lang="en-US" dirty="0"/>
          </a:p>
        </p:txBody>
      </p:sp>
    </p:spTree>
    <p:extLst>
      <p:ext uri="{BB962C8B-B14F-4D97-AF65-F5344CB8AC3E}">
        <p14:creationId xmlns:p14="http://schemas.microsoft.com/office/powerpoint/2010/main" val="1485245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Planning – Phase 2</a:t>
            </a:r>
            <a:endParaRPr lang="en-US" dirty="0"/>
          </a:p>
        </p:txBody>
      </p:sp>
      <p:sp>
        <p:nvSpPr>
          <p:cNvPr id="3" name="Content Placeholder 2"/>
          <p:cNvSpPr>
            <a:spLocks noGrp="1"/>
          </p:cNvSpPr>
          <p:nvPr>
            <p:ph idx="1"/>
          </p:nvPr>
        </p:nvSpPr>
        <p:spPr/>
        <p:txBody>
          <a:bodyPr/>
          <a:lstStyle/>
          <a:p>
            <a:r>
              <a:rPr lang="en-US" dirty="0" smtClean="0"/>
              <a:t>Policy Development</a:t>
            </a:r>
          </a:p>
          <a:p>
            <a:pPr lvl="1"/>
            <a:r>
              <a:rPr lang="en-US" dirty="0" smtClean="0"/>
              <a:t>Define standardization of policies across regions – identify policies/areas for local flexibility</a:t>
            </a:r>
          </a:p>
          <a:p>
            <a:pPr lvl="1"/>
            <a:r>
              <a:rPr lang="en-US" dirty="0" smtClean="0"/>
              <a:t>Define components of Coordinated Entry that require Board involvement/approval</a:t>
            </a:r>
          </a:p>
          <a:p>
            <a:pPr lvl="1"/>
            <a:r>
              <a:rPr lang="en-US" dirty="0" smtClean="0"/>
              <a:t>Develop and approve </a:t>
            </a:r>
            <a:r>
              <a:rPr lang="en-US" dirty="0" err="1" smtClean="0"/>
              <a:t>CoC</a:t>
            </a:r>
            <a:r>
              <a:rPr lang="en-US" dirty="0" smtClean="0"/>
              <a:t> Written Standards</a:t>
            </a:r>
          </a:p>
          <a:p>
            <a:pPr lvl="2"/>
            <a:r>
              <a:rPr lang="en-US" dirty="0" smtClean="0"/>
              <a:t>Eligibility</a:t>
            </a:r>
          </a:p>
          <a:p>
            <a:pPr lvl="2"/>
            <a:r>
              <a:rPr lang="en-US" dirty="0" smtClean="0"/>
              <a:t>Prioritization</a:t>
            </a:r>
          </a:p>
          <a:p>
            <a:pPr lvl="2"/>
            <a:r>
              <a:rPr lang="en-US" dirty="0" smtClean="0"/>
              <a:t>Level of </a:t>
            </a:r>
            <a:r>
              <a:rPr lang="en-US" dirty="0"/>
              <a:t>s</a:t>
            </a:r>
            <a:r>
              <a:rPr lang="en-US" dirty="0" smtClean="0"/>
              <a:t>ervice</a:t>
            </a:r>
          </a:p>
          <a:p>
            <a:pPr lvl="2"/>
            <a:r>
              <a:rPr lang="en-US" dirty="0" smtClean="0"/>
              <a:t>Lower barriers</a:t>
            </a:r>
          </a:p>
          <a:p>
            <a:pPr lvl="2"/>
            <a:r>
              <a:rPr lang="en-US" dirty="0" smtClean="0"/>
              <a:t>Increase access to services</a:t>
            </a:r>
          </a:p>
          <a:p>
            <a:pPr lvl="1"/>
            <a:r>
              <a:rPr lang="en-US" dirty="0" smtClean="0"/>
              <a:t>Develop requirements for access points</a:t>
            </a:r>
          </a:p>
          <a:p>
            <a:pPr lvl="2"/>
            <a:r>
              <a:rPr lang="en-US" dirty="0"/>
              <a:t>Use of common assessment tool, use of HMIS, timeliness of referrals, engagement in diversion/prevention, hours of operations, etc.</a:t>
            </a:r>
          </a:p>
          <a:p>
            <a:pPr lvl="1"/>
            <a:r>
              <a:rPr lang="en-US" dirty="0" smtClean="0"/>
              <a:t>Develop/adopt </a:t>
            </a:r>
            <a:r>
              <a:rPr lang="en-US" b="1" u="sng" dirty="0" smtClean="0"/>
              <a:t>prioritization policies</a:t>
            </a:r>
          </a:p>
          <a:p>
            <a:pPr lvl="1"/>
            <a:r>
              <a:rPr lang="en-US" dirty="0" smtClean="0"/>
              <a:t>Develop </a:t>
            </a:r>
            <a:r>
              <a:rPr lang="en-US" b="1" u="sng" dirty="0" smtClean="0"/>
              <a:t>referral policies</a:t>
            </a:r>
            <a:r>
              <a:rPr lang="en-US" dirty="0" smtClean="0"/>
              <a:t> within and across regions</a:t>
            </a:r>
          </a:p>
          <a:p>
            <a:pPr lvl="1"/>
            <a:r>
              <a:rPr lang="en-US" dirty="0" smtClean="0"/>
              <a:t>Develop and adopt </a:t>
            </a:r>
            <a:r>
              <a:rPr lang="en-US" b="1" u="sng" dirty="0" smtClean="0"/>
              <a:t>Housing First </a:t>
            </a:r>
            <a:r>
              <a:rPr lang="en-US" dirty="0" smtClean="0"/>
              <a:t>requirements </a:t>
            </a:r>
          </a:p>
          <a:p>
            <a:pPr lvl="1"/>
            <a:r>
              <a:rPr lang="en-US" dirty="0" smtClean="0"/>
              <a:t>Develop referral acceptance/denial and termination policies – client grievance policy</a:t>
            </a:r>
          </a:p>
          <a:p>
            <a:pPr lvl="1"/>
            <a:r>
              <a:rPr lang="en-US" dirty="0" smtClean="0"/>
              <a:t>Develop performance requirements for participating providers</a:t>
            </a:r>
          </a:p>
          <a:p>
            <a:pPr lvl="1"/>
            <a:endParaRPr lang="en-US" dirty="0" smtClean="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21</a:t>
            </a:fld>
            <a:endParaRPr lang="en-US" dirty="0"/>
          </a:p>
        </p:txBody>
      </p:sp>
    </p:spTree>
    <p:extLst>
      <p:ext uri="{BB962C8B-B14F-4D97-AF65-F5344CB8AC3E}">
        <p14:creationId xmlns:p14="http://schemas.microsoft.com/office/powerpoint/2010/main" val="4119076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Planning – Phase 3</a:t>
            </a:r>
            <a:endParaRPr lang="en-US" dirty="0"/>
          </a:p>
        </p:txBody>
      </p:sp>
      <p:sp>
        <p:nvSpPr>
          <p:cNvPr id="3" name="Content Placeholder 2"/>
          <p:cNvSpPr>
            <a:spLocks noGrp="1"/>
          </p:cNvSpPr>
          <p:nvPr>
            <p:ph idx="1"/>
          </p:nvPr>
        </p:nvSpPr>
        <p:spPr/>
        <p:txBody>
          <a:bodyPr/>
          <a:lstStyle/>
          <a:p>
            <a:r>
              <a:rPr lang="en-US" dirty="0"/>
              <a:t>Process and Procedure Development</a:t>
            </a:r>
          </a:p>
          <a:p>
            <a:pPr lvl="1"/>
            <a:r>
              <a:rPr lang="en-US" dirty="0"/>
              <a:t>Process and procedures are informed by policies that define how the system operates</a:t>
            </a:r>
          </a:p>
          <a:p>
            <a:pPr lvl="1"/>
            <a:r>
              <a:rPr lang="en-US" dirty="0"/>
              <a:t>Develop an assessment process</a:t>
            </a:r>
          </a:p>
          <a:p>
            <a:pPr lvl="2"/>
            <a:r>
              <a:rPr lang="en-US" dirty="0"/>
              <a:t>Phases of data collection and entry procedures</a:t>
            </a:r>
          </a:p>
          <a:p>
            <a:pPr lvl="2"/>
            <a:r>
              <a:rPr lang="en-US" dirty="0"/>
              <a:t>Potentially at different points in time and by different providers</a:t>
            </a:r>
          </a:p>
          <a:p>
            <a:pPr lvl="1"/>
            <a:r>
              <a:rPr lang="en-US" dirty="0"/>
              <a:t>Develop referral process </a:t>
            </a:r>
          </a:p>
          <a:p>
            <a:pPr lvl="2"/>
            <a:r>
              <a:rPr lang="en-US" dirty="0"/>
              <a:t>Determine how a referral is made</a:t>
            </a:r>
          </a:p>
          <a:p>
            <a:pPr lvl="2"/>
            <a:r>
              <a:rPr lang="en-US" dirty="0"/>
              <a:t>Develop process for providers to accept a referral and provider expectations and requirements</a:t>
            </a:r>
          </a:p>
          <a:p>
            <a:pPr lvl="2"/>
            <a:r>
              <a:rPr lang="en-US" dirty="0"/>
              <a:t>Develop referrals to mainstream resources, both before and after project enrollment</a:t>
            </a:r>
          </a:p>
          <a:p>
            <a:pPr lvl="1"/>
            <a:r>
              <a:rPr lang="en-US" dirty="0"/>
              <a:t>Determine how, when and under what circumstances a recommended assessment, referral or prioritization result can be overridden and by whom</a:t>
            </a:r>
          </a:p>
          <a:p>
            <a:pPr lvl="1"/>
            <a:r>
              <a:rPr lang="en-US" dirty="0"/>
              <a:t>Determine use of case conferences</a:t>
            </a:r>
          </a:p>
          <a:p>
            <a:pPr lvl="1"/>
            <a:r>
              <a:rPr lang="en-US" dirty="0"/>
              <a:t>Establish out-flow/move-up strategies to support client exits from homeless programs</a:t>
            </a:r>
          </a:p>
          <a:p>
            <a:pPr lvl="1"/>
            <a:r>
              <a:rPr lang="en-US" dirty="0"/>
              <a:t>Determine appropriate training supports</a:t>
            </a:r>
          </a:p>
          <a:p>
            <a:pPr lvl="1"/>
            <a:r>
              <a:rPr lang="en-US" dirty="0"/>
              <a:t>Determine the role of an oversight entity/coordinated entry system manager is needed </a:t>
            </a:r>
          </a:p>
          <a:p>
            <a:pPr lvl="1"/>
            <a:endParaRPr lang="en-US" dirty="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22</a:t>
            </a:fld>
            <a:endParaRPr lang="en-US" dirty="0"/>
          </a:p>
        </p:txBody>
      </p:sp>
    </p:spTree>
    <p:extLst>
      <p:ext uri="{BB962C8B-B14F-4D97-AF65-F5344CB8AC3E}">
        <p14:creationId xmlns:p14="http://schemas.microsoft.com/office/powerpoint/2010/main" val="361261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Planning – Phase 4</a:t>
            </a:r>
            <a:endParaRPr lang="en-US" dirty="0"/>
          </a:p>
        </p:txBody>
      </p:sp>
      <p:sp>
        <p:nvSpPr>
          <p:cNvPr id="3" name="Content Placeholder 2"/>
          <p:cNvSpPr>
            <a:spLocks noGrp="1"/>
          </p:cNvSpPr>
          <p:nvPr>
            <p:ph idx="1"/>
          </p:nvPr>
        </p:nvSpPr>
        <p:spPr/>
        <p:txBody>
          <a:bodyPr/>
          <a:lstStyle/>
          <a:p>
            <a:r>
              <a:rPr lang="en-US" dirty="0" smtClean="0"/>
              <a:t>HMIS Work Flow Development</a:t>
            </a:r>
          </a:p>
          <a:p>
            <a:pPr lvl="1"/>
            <a:r>
              <a:rPr lang="en-US" dirty="0" smtClean="0"/>
              <a:t>Identify what components </a:t>
            </a:r>
            <a:r>
              <a:rPr lang="en-US" dirty="0" smtClean="0"/>
              <a:t>of </a:t>
            </a:r>
            <a:r>
              <a:rPr lang="en-US" dirty="0" smtClean="0"/>
              <a:t>coordinated entry will be supported by or managed by HMIS</a:t>
            </a:r>
          </a:p>
          <a:p>
            <a:pPr lvl="1"/>
            <a:r>
              <a:rPr lang="en-US" dirty="0" smtClean="0"/>
              <a:t>Work with ICA to customize HMIS work flows based on designed CES work flow and phases</a:t>
            </a:r>
          </a:p>
          <a:p>
            <a:pPr lvl="1"/>
            <a:r>
              <a:rPr lang="en-US" dirty="0" smtClean="0"/>
              <a:t>Identify what client level data will be collected at each phase of the assessment and referral process</a:t>
            </a:r>
          </a:p>
          <a:p>
            <a:pPr lvl="1"/>
            <a:r>
              <a:rPr lang="en-US" dirty="0" smtClean="0"/>
              <a:t>Determine if additional data elements need to be collected to support CES operation and/or evaluation</a:t>
            </a:r>
          </a:p>
          <a:p>
            <a:pPr lvl="1"/>
            <a:r>
              <a:rPr lang="en-US" dirty="0" smtClean="0"/>
              <a:t>Develop user guides and material to support HMIS work flows</a:t>
            </a:r>
          </a:p>
          <a:p>
            <a:pPr lvl="1"/>
            <a:r>
              <a:rPr lang="en-US" dirty="0" smtClean="0"/>
              <a:t>Assess privacy policies and data sharing opportunities/constraints with mainstream providers</a:t>
            </a:r>
          </a:p>
          <a:p>
            <a:pPr lvl="1"/>
            <a:r>
              <a:rPr lang="en-US" dirty="0" smtClean="0"/>
              <a:t>Assess HMIS licensing and privacy/data sharing agreements with mainstream providers</a:t>
            </a:r>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23</a:t>
            </a:fld>
            <a:endParaRPr lang="en-US" dirty="0"/>
          </a:p>
        </p:txBody>
      </p:sp>
    </p:spTree>
    <p:extLst>
      <p:ext uri="{BB962C8B-B14F-4D97-AF65-F5344CB8AC3E}">
        <p14:creationId xmlns:p14="http://schemas.microsoft.com/office/powerpoint/2010/main" val="205447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lvl="1"/>
            <a:r>
              <a:rPr lang="en-US" sz="3200" dirty="0" smtClean="0"/>
              <a:t>Questions</a:t>
            </a:r>
          </a:p>
          <a:p>
            <a:pPr lvl="1"/>
            <a:r>
              <a:rPr lang="en-US" sz="3200" dirty="0" smtClean="0"/>
              <a:t>Comments</a:t>
            </a:r>
          </a:p>
          <a:p>
            <a:pPr lvl="1"/>
            <a:r>
              <a:rPr lang="en-US" sz="3200" dirty="0" smtClean="0"/>
              <a:t>Next Steps</a:t>
            </a:r>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24</a:t>
            </a:fld>
            <a:endParaRPr lang="en-US" dirty="0"/>
          </a:p>
        </p:txBody>
      </p:sp>
    </p:spTree>
    <p:extLst>
      <p:ext uri="{BB962C8B-B14F-4D97-AF65-F5344CB8AC3E}">
        <p14:creationId xmlns:p14="http://schemas.microsoft.com/office/powerpoint/2010/main" val="312370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sp>
        <p:nvSpPr>
          <p:cNvPr id="3" name="Date Placeholder 2"/>
          <p:cNvSpPr>
            <a:spLocks noGrp="1"/>
          </p:cNvSpPr>
          <p:nvPr>
            <p:ph type="dt" sz="half" idx="10"/>
          </p:nvPr>
        </p:nvSpPr>
        <p:spPr/>
        <p:txBody>
          <a:bodyPr/>
          <a:lstStyle/>
          <a:p>
            <a:fld id="{B810A256-9964-2B48-8FED-70EF9CFB0356}" type="datetime1">
              <a:rPr lang="en-US" smtClean="0"/>
              <a:pPr/>
              <a:t>3/20/2017</a:t>
            </a:fld>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3</a:t>
            </a:fld>
            <a:endParaRPr lang="en-US"/>
          </a:p>
        </p:txBody>
      </p:sp>
    </p:spTree>
    <p:extLst>
      <p:ext uri="{BB962C8B-B14F-4D97-AF65-F5344CB8AC3E}">
        <p14:creationId xmlns:p14="http://schemas.microsoft.com/office/powerpoint/2010/main" val="3590665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sp>
        <p:nvSpPr>
          <p:cNvPr id="3" name="Content Placeholder 2"/>
          <p:cNvSpPr>
            <a:spLocks noGrp="1"/>
          </p:cNvSpPr>
          <p:nvPr>
            <p:ph idx="1"/>
          </p:nvPr>
        </p:nvSpPr>
        <p:spPr/>
        <p:txBody>
          <a:bodyPr/>
          <a:lstStyle/>
          <a:p>
            <a:r>
              <a:rPr lang="en-US" dirty="0" smtClean="0"/>
              <a:t>Your Presenters</a:t>
            </a:r>
          </a:p>
          <a:p>
            <a:pPr lvl="1"/>
            <a:r>
              <a:rPr lang="en-US" dirty="0" smtClean="0"/>
              <a:t>Brian Wilson, </a:t>
            </a:r>
            <a:r>
              <a:rPr lang="en-US" dirty="0"/>
              <a:t>Executive Director, Alaska Coalition on Housing and </a:t>
            </a:r>
            <a:r>
              <a:rPr lang="en-US" dirty="0" smtClean="0"/>
              <a:t>Homelessness</a:t>
            </a:r>
          </a:p>
          <a:p>
            <a:pPr lvl="1"/>
            <a:r>
              <a:rPr lang="en-US" dirty="0" smtClean="0"/>
              <a:t>Carrie Collins, Alaska Housing Finance Corporation</a:t>
            </a:r>
          </a:p>
          <a:p>
            <a:pPr lvl="1"/>
            <a:r>
              <a:rPr lang="en-US" dirty="0"/>
              <a:t>Mike Lindsay, HUD Technical Assistance Provider at </a:t>
            </a:r>
            <a:r>
              <a:rPr lang="en-US" dirty="0" smtClean="0"/>
              <a:t>ICF</a:t>
            </a:r>
          </a:p>
          <a:p>
            <a:pPr lvl="1"/>
            <a:r>
              <a:rPr lang="en-US" dirty="0" smtClean="0"/>
              <a:t>Ryan Burger, HUD Technical Assistance Provider at ICF</a:t>
            </a:r>
          </a:p>
          <a:p>
            <a:pPr lvl="1"/>
            <a:r>
              <a:rPr lang="en-US" dirty="0" smtClean="0"/>
              <a:t>Christine Nguyen, HUD Technical Assistance Provider at ICF</a:t>
            </a:r>
          </a:p>
          <a:p>
            <a:r>
              <a:rPr lang="en-US" dirty="0" smtClean="0"/>
              <a:t>Webinar Logistics</a:t>
            </a:r>
          </a:p>
          <a:p>
            <a:pPr lvl="1"/>
            <a:r>
              <a:rPr lang="en-US" dirty="0" smtClean="0"/>
              <a:t>This webinar is being recorded</a:t>
            </a:r>
          </a:p>
          <a:p>
            <a:pPr lvl="1"/>
            <a:r>
              <a:rPr lang="en-US" dirty="0" smtClean="0"/>
              <a:t>Slides will be available after the webinar</a:t>
            </a:r>
          </a:p>
          <a:p>
            <a:pPr lvl="1"/>
            <a:r>
              <a:rPr lang="en-US" dirty="0" smtClean="0"/>
              <a:t>All attendees are currently muted</a:t>
            </a:r>
          </a:p>
          <a:p>
            <a:pPr lvl="1"/>
            <a:r>
              <a:rPr lang="en-US" dirty="0"/>
              <a:t>To submit a question: Type your question in the Q&amp;A box (select either “all participants” or “all panelists”)</a:t>
            </a:r>
          </a:p>
          <a:p>
            <a:pPr lvl="1"/>
            <a:r>
              <a:rPr lang="en-US" dirty="0"/>
              <a:t>To ask a question: Raise your hand and you will be unmuted (functionality only available for those who have called in via phone)</a:t>
            </a:r>
          </a:p>
          <a:p>
            <a:pPr lvl="1"/>
            <a:r>
              <a:rPr lang="en-US" dirty="0"/>
              <a:t>Please submit any technical issues related to WebEx in the chat box</a:t>
            </a:r>
          </a:p>
          <a:p>
            <a:pPr lvl="1"/>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4</a:t>
            </a:fld>
            <a:endParaRPr lang="en-US" dirty="0"/>
          </a:p>
        </p:txBody>
      </p:sp>
    </p:spTree>
    <p:extLst>
      <p:ext uri="{BB962C8B-B14F-4D97-AF65-F5344CB8AC3E}">
        <p14:creationId xmlns:p14="http://schemas.microsoft.com/office/powerpoint/2010/main" val="424216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Expect From the Committee</a:t>
            </a:r>
            <a:endParaRPr lang="en-US" dirty="0"/>
          </a:p>
        </p:txBody>
      </p:sp>
      <p:sp>
        <p:nvSpPr>
          <p:cNvPr id="3" name="Content Placeholder 2"/>
          <p:cNvSpPr>
            <a:spLocks noGrp="1"/>
          </p:cNvSpPr>
          <p:nvPr>
            <p:ph idx="1"/>
          </p:nvPr>
        </p:nvSpPr>
        <p:spPr/>
        <p:txBody>
          <a:bodyPr/>
          <a:lstStyle/>
          <a:p>
            <a:r>
              <a:rPr lang="en-US" dirty="0" smtClean="0"/>
              <a:t>Forming CES Planning Committee at the CoC</a:t>
            </a:r>
          </a:p>
          <a:p>
            <a:r>
              <a:rPr lang="en-US" dirty="0" smtClean="0"/>
              <a:t>Developing CES Policies and Procedures/Written Standards</a:t>
            </a:r>
          </a:p>
          <a:p>
            <a:r>
              <a:rPr lang="en-US" dirty="0" smtClean="0"/>
              <a:t>Addressing the use of HMIS in coordination with other </a:t>
            </a:r>
            <a:r>
              <a:rPr lang="en-US" dirty="0" err="1" smtClean="0"/>
              <a:t>CoCs</a:t>
            </a:r>
            <a:endParaRPr lang="en-US" dirty="0" smtClean="0"/>
          </a:p>
          <a:p>
            <a:r>
              <a:rPr lang="en-US" dirty="0" smtClean="0"/>
              <a:t>Researching other models of CES in Balance of State </a:t>
            </a:r>
            <a:r>
              <a:rPr lang="en-US" dirty="0" err="1" smtClean="0"/>
              <a:t>CoCs</a:t>
            </a:r>
            <a:endParaRPr lang="en-US" dirty="0" smtClean="0"/>
          </a:p>
          <a:p>
            <a:r>
              <a:rPr lang="en-US" dirty="0" smtClean="0"/>
              <a:t>Implementing statewide CES standards </a:t>
            </a:r>
          </a:p>
          <a:p>
            <a:r>
              <a:rPr lang="en-US" dirty="0" smtClean="0"/>
              <a:t>Aligning CES system design with HUD’s requirements</a:t>
            </a:r>
          </a:p>
          <a:p>
            <a:r>
              <a:rPr lang="en-US" dirty="0" smtClean="0"/>
              <a:t>Learning from local stakeholders about resources and how to implement the Coordinated Entry System across the CoC</a:t>
            </a:r>
          </a:p>
          <a:p>
            <a:r>
              <a:rPr lang="en-US" dirty="0" smtClean="0"/>
              <a:t>Next Steps:</a:t>
            </a:r>
          </a:p>
          <a:p>
            <a:pPr lvl="1"/>
            <a:r>
              <a:rPr lang="en-US" dirty="0" smtClean="0"/>
              <a:t>Identify the current status of regional homeless service coordination</a:t>
            </a:r>
          </a:p>
          <a:p>
            <a:pPr lvl="1"/>
            <a:r>
              <a:rPr lang="en-US" dirty="0" smtClean="0"/>
              <a:t>Develop a schedule and process for the CE Planning Committee</a:t>
            </a:r>
          </a:p>
          <a:p>
            <a:pPr lvl="1"/>
            <a:r>
              <a:rPr lang="en-US" dirty="0" smtClean="0"/>
              <a:t>Get started</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5</a:t>
            </a:fld>
            <a:endParaRPr lang="en-US" dirty="0"/>
          </a:p>
        </p:txBody>
      </p:sp>
    </p:spTree>
    <p:extLst>
      <p:ext uri="{BB962C8B-B14F-4D97-AF65-F5344CB8AC3E}">
        <p14:creationId xmlns:p14="http://schemas.microsoft.com/office/powerpoint/2010/main" val="114745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Coordinated Entry Background</a:t>
            </a:r>
            <a:endParaRPr lang="en-US" dirty="0"/>
          </a:p>
        </p:txBody>
      </p:sp>
      <p:sp>
        <p:nvSpPr>
          <p:cNvPr id="3" name="Date Placeholder 2"/>
          <p:cNvSpPr>
            <a:spLocks noGrp="1"/>
          </p:cNvSpPr>
          <p:nvPr>
            <p:ph type="dt" sz="half" idx="10"/>
          </p:nvPr>
        </p:nvSpPr>
        <p:spPr/>
        <p:txBody>
          <a:bodyPr/>
          <a:lstStyle/>
          <a:p>
            <a:fld id="{B810A256-9964-2B48-8FED-70EF9CFB0356}" type="datetime1">
              <a:rPr lang="en-US" smtClean="0"/>
              <a:pPr/>
              <a:t>3/20/2017</a:t>
            </a:fld>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6</a:t>
            </a:fld>
            <a:endParaRPr lang="en-US"/>
          </a:p>
        </p:txBody>
      </p:sp>
    </p:spTree>
    <p:extLst>
      <p:ext uri="{BB962C8B-B14F-4D97-AF65-F5344CB8AC3E}">
        <p14:creationId xmlns:p14="http://schemas.microsoft.com/office/powerpoint/2010/main" val="2513447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to Action of the HEARTH Act</a:t>
            </a:r>
          </a:p>
        </p:txBody>
      </p:sp>
      <p:sp>
        <p:nvSpPr>
          <p:cNvPr id="3" name="Content Placeholder 2"/>
          <p:cNvSpPr>
            <a:spLocks noGrp="1"/>
          </p:cNvSpPr>
          <p:nvPr>
            <p:ph idx="1"/>
          </p:nvPr>
        </p:nvSpPr>
        <p:spPr/>
        <p:txBody>
          <a:bodyPr/>
          <a:lstStyle/>
          <a:p>
            <a:r>
              <a:rPr lang="en-US" dirty="0" smtClean="0"/>
              <a:t>The </a:t>
            </a:r>
            <a:r>
              <a:rPr lang="en-US" dirty="0"/>
              <a:t>call to action of the HEARTH Act</a:t>
            </a:r>
          </a:p>
          <a:p>
            <a:pPr lvl="1"/>
            <a:r>
              <a:rPr lang="en-US" dirty="0"/>
              <a:t>“Transform homeless services into </a:t>
            </a:r>
            <a:r>
              <a:rPr lang="en-US" b="1" u="sng" dirty="0">
                <a:solidFill>
                  <a:srgbClr val="FF0000"/>
                </a:solidFill>
              </a:rPr>
              <a:t>crisis response systems </a:t>
            </a:r>
            <a:r>
              <a:rPr lang="en-US" dirty="0"/>
              <a:t>that </a:t>
            </a:r>
            <a:r>
              <a:rPr lang="en-US" b="1" u="sng" dirty="0">
                <a:solidFill>
                  <a:srgbClr val="FF0000"/>
                </a:solidFill>
              </a:rPr>
              <a:t>prevent and end homelessness</a:t>
            </a:r>
            <a:r>
              <a:rPr lang="en-US" u="sng" dirty="0">
                <a:solidFill>
                  <a:srgbClr val="FF0000"/>
                </a:solidFill>
              </a:rPr>
              <a:t> </a:t>
            </a:r>
            <a:r>
              <a:rPr lang="en-US" dirty="0"/>
              <a:t>and rapidly return people who experience homelessness to </a:t>
            </a:r>
            <a:r>
              <a:rPr lang="en-US" b="1" u="sng" dirty="0">
                <a:solidFill>
                  <a:srgbClr val="FF0000"/>
                </a:solidFill>
              </a:rPr>
              <a:t>stable housing</a:t>
            </a:r>
            <a:r>
              <a:rPr lang="en-US" dirty="0"/>
              <a:t>.”</a:t>
            </a:r>
          </a:p>
          <a:p>
            <a:r>
              <a:rPr lang="en-US" dirty="0"/>
              <a:t>Purpose of the HEARTH </a:t>
            </a:r>
            <a:r>
              <a:rPr lang="en-US" dirty="0" smtClean="0"/>
              <a:t>Act</a:t>
            </a:r>
          </a:p>
          <a:p>
            <a:pPr lvl="1"/>
            <a:r>
              <a:rPr lang="en-US" dirty="0"/>
              <a:t>Consolidate homeless assistance programs</a:t>
            </a:r>
          </a:p>
          <a:p>
            <a:pPr lvl="1"/>
            <a:r>
              <a:rPr lang="en-US" dirty="0"/>
              <a:t>Codify the Continuum of Care planning process</a:t>
            </a:r>
          </a:p>
          <a:p>
            <a:pPr lvl="1"/>
            <a:r>
              <a:rPr lang="en-US" dirty="0"/>
              <a:t>Establish a goal of ensuring that families who become homeless return to permanent housing within 30 </a:t>
            </a:r>
            <a:r>
              <a:rPr lang="en-US" dirty="0" smtClean="0"/>
              <a:t>days</a:t>
            </a:r>
          </a:p>
          <a:p>
            <a:r>
              <a:rPr lang="en-US" dirty="0" smtClean="0"/>
              <a:t>Establishing a Coordinated Entry System has been a requirement since 2012 (CoC Program interim rule)</a:t>
            </a:r>
          </a:p>
          <a:p>
            <a:r>
              <a:rPr lang="en-US" dirty="0" smtClean="0"/>
              <a:t>HUD has established a deadline of January 23, 2018 for </a:t>
            </a:r>
            <a:r>
              <a:rPr lang="en-US" dirty="0" err="1" smtClean="0"/>
              <a:t>CoCs</a:t>
            </a:r>
            <a:r>
              <a:rPr lang="en-US" dirty="0" smtClean="0"/>
              <a:t> to establish or update their Coordinated Entry System (Notice CPD-17-01)</a:t>
            </a:r>
            <a:endParaRPr lang="en-US" dirty="0"/>
          </a:p>
          <a:p>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7</a:t>
            </a:fld>
            <a:endParaRPr lang="en-US" dirty="0"/>
          </a:p>
        </p:txBody>
      </p:sp>
    </p:spTree>
    <p:extLst>
      <p:ext uri="{BB962C8B-B14F-4D97-AF65-F5344CB8AC3E}">
        <p14:creationId xmlns:p14="http://schemas.microsoft.com/office/powerpoint/2010/main" val="59764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Moving to a Systems Approach To Ending Homelessness</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3/20/2017</a:t>
            </a:fld>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8</a:t>
            </a:fld>
            <a:endParaRPr lang="en-US"/>
          </a:p>
        </p:txBody>
      </p:sp>
      <p:sp>
        <p:nvSpPr>
          <p:cNvPr id="14" name="Content Placeholder 13"/>
          <p:cNvSpPr>
            <a:spLocks noGrp="1"/>
          </p:cNvSpPr>
          <p:nvPr>
            <p:ph idx="1"/>
          </p:nvPr>
        </p:nvSpPr>
        <p:spPr/>
        <p:txBody>
          <a:bodyPr/>
          <a:lstStyle/>
          <a:p>
            <a:r>
              <a:rPr lang="en-US" dirty="0" smtClean="0"/>
              <a:t>Moving from:</a:t>
            </a:r>
          </a:p>
          <a:p>
            <a:pPr lvl="1"/>
            <a:r>
              <a:rPr lang="en-US" dirty="0" smtClean="0"/>
              <a:t>Agency Performance</a:t>
            </a:r>
          </a:p>
          <a:p>
            <a:pPr lvl="1"/>
            <a:r>
              <a:rPr lang="en-US" dirty="0" smtClean="0"/>
              <a:t>Unique Agency Intake</a:t>
            </a:r>
          </a:p>
          <a:p>
            <a:pPr lvl="1"/>
            <a:r>
              <a:rPr lang="en-US" dirty="0" smtClean="0"/>
              <a:t>Planning in Silos</a:t>
            </a:r>
          </a:p>
          <a:p>
            <a:pPr lvl="1"/>
            <a:r>
              <a:rPr lang="en-US" dirty="0" smtClean="0"/>
              <a:t>Haphazard Decisions</a:t>
            </a:r>
          </a:p>
          <a:p>
            <a:pPr lvl="1"/>
            <a:r>
              <a:rPr lang="en-US" dirty="0" smtClean="0"/>
              <a:t>Housing Readiness</a:t>
            </a:r>
          </a:p>
          <a:p>
            <a:pPr lvl="1"/>
            <a:r>
              <a:rPr lang="en-US" dirty="0" smtClean="0"/>
              <a:t>Automatic Project Renewal</a:t>
            </a:r>
          </a:p>
          <a:p>
            <a:pPr lvl="1"/>
            <a:r>
              <a:rPr lang="en-US" dirty="0" smtClean="0"/>
              <a:t>Outdated Program Models</a:t>
            </a:r>
          </a:p>
          <a:p>
            <a:pPr lvl="1"/>
            <a:r>
              <a:rPr lang="en-US" dirty="0" smtClean="0"/>
              <a:t>Housing the Next In Line</a:t>
            </a:r>
          </a:p>
          <a:p>
            <a:pPr lvl="1"/>
            <a:r>
              <a:rPr lang="en-US" dirty="0" smtClean="0"/>
              <a:t>My Program</a:t>
            </a:r>
          </a:p>
          <a:p>
            <a:pPr lvl="1"/>
            <a:endParaRPr lang="en-US" dirty="0"/>
          </a:p>
        </p:txBody>
      </p:sp>
      <p:sp>
        <p:nvSpPr>
          <p:cNvPr id="16" name="Content Placeholder 15"/>
          <p:cNvSpPr>
            <a:spLocks noGrp="1"/>
          </p:cNvSpPr>
          <p:nvPr>
            <p:ph idx="14"/>
          </p:nvPr>
        </p:nvSpPr>
        <p:spPr>
          <a:xfrm>
            <a:off x="6347927" y="1357314"/>
            <a:ext cx="4124130" cy="4557621"/>
          </a:xfrm>
        </p:spPr>
        <p:txBody>
          <a:bodyPr/>
          <a:lstStyle/>
          <a:p>
            <a:r>
              <a:rPr lang="en-US" dirty="0" smtClean="0"/>
              <a:t>Transforming to:</a:t>
            </a:r>
          </a:p>
          <a:p>
            <a:pPr lvl="1"/>
            <a:r>
              <a:rPr lang="en-US" dirty="0" smtClean="0"/>
              <a:t>System Performance</a:t>
            </a:r>
          </a:p>
          <a:p>
            <a:pPr lvl="1"/>
            <a:r>
              <a:rPr lang="en-US" dirty="0" smtClean="0"/>
              <a:t>Coordinated Entry</a:t>
            </a:r>
          </a:p>
          <a:p>
            <a:pPr lvl="1"/>
            <a:r>
              <a:rPr lang="en-US" dirty="0" smtClean="0"/>
              <a:t>System Action Plan</a:t>
            </a:r>
          </a:p>
          <a:p>
            <a:pPr lvl="1"/>
            <a:r>
              <a:rPr lang="en-US" dirty="0" smtClean="0"/>
              <a:t>Data Driven Decisions</a:t>
            </a:r>
          </a:p>
          <a:p>
            <a:pPr lvl="1"/>
            <a:r>
              <a:rPr lang="en-US" dirty="0" smtClean="0"/>
              <a:t>Housing First</a:t>
            </a:r>
          </a:p>
          <a:p>
            <a:pPr lvl="1"/>
            <a:r>
              <a:rPr lang="en-US" dirty="0" smtClean="0"/>
              <a:t>Higher Performing Program Funding</a:t>
            </a:r>
          </a:p>
          <a:p>
            <a:pPr lvl="1"/>
            <a:r>
              <a:rPr lang="en-US" dirty="0" smtClean="0"/>
              <a:t>Best Practices</a:t>
            </a:r>
          </a:p>
          <a:p>
            <a:pPr lvl="1"/>
            <a:r>
              <a:rPr lang="en-US" dirty="0" smtClean="0"/>
              <a:t>Prioritizing/Serving the most Vulnerable</a:t>
            </a:r>
          </a:p>
          <a:p>
            <a:pPr lvl="1"/>
            <a:r>
              <a:rPr lang="en-US" dirty="0" smtClean="0"/>
              <a:t>Our System</a:t>
            </a:r>
            <a:endParaRPr lang="en-US" dirty="0"/>
          </a:p>
        </p:txBody>
      </p:sp>
      <p:graphicFrame>
        <p:nvGraphicFramePr>
          <p:cNvPr id="2" name="Diagram 1"/>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8928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Key Components and Requirements of Coordinated Entry</a:t>
            </a:r>
            <a:endParaRPr lang="en-US" dirty="0"/>
          </a:p>
        </p:txBody>
      </p:sp>
      <p:sp>
        <p:nvSpPr>
          <p:cNvPr id="3" name="Date Placeholder 2"/>
          <p:cNvSpPr>
            <a:spLocks noGrp="1"/>
          </p:cNvSpPr>
          <p:nvPr>
            <p:ph type="dt" sz="half" idx="10"/>
          </p:nvPr>
        </p:nvSpPr>
        <p:spPr/>
        <p:txBody>
          <a:bodyPr/>
          <a:lstStyle/>
          <a:p>
            <a:fld id="{B810A256-9964-2B48-8FED-70EF9CFB0356}" type="datetime1">
              <a:rPr lang="en-US" smtClean="0"/>
              <a:pPr/>
              <a:t>3/20/2017</a:t>
            </a:fld>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9</a:t>
            </a:fld>
            <a:endParaRPr lang="en-US"/>
          </a:p>
        </p:txBody>
      </p:sp>
    </p:spTree>
    <p:extLst>
      <p:ext uri="{BB962C8B-B14F-4D97-AF65-F5344CB8AC3E}">
        <p14:creationId xmlns:p14="http://schemas.microsoft.com/office/powerpoint/2010/main" val="1163372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10.xml><?xml version="1.0" encoding="utf-8"?>
<a:theme xmlns:a="http://schemas.openxmlformats.org/drawingml/2006/main" name="9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11.xml><?xml version="1.0" encoding="utf-8"?>
<a:theme xmlns:a="http://schemas.openxmlformats.org/drawingml/2006/main" name="10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12.xml><?xml version="1.0" encoding="utf-8"?>
<a:theme xmlns:a="http://schemas.openxmlformats.org/drawingml/2006/main" name="11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13.xml><?xml version="1.0" encoding="utf-8"?>
<a:theme xmlns:a="http://schemas.openxmlformats.org/drawingml/2006/main" name="12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14.xml><?xml version="1.0" encoding="utf-8"?>
<a:theme xmlns:a="http://schemas.openxmlformats.org/drawingml/2006/main" name="13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15.xml><?xml version="1.0" encoding="utf-8"?>
<a:theme xmlns:a="http://schemas.openxmlformats.org/drawingml/2006/main" name="14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3.xml><?xml version="1.0" encoding="utf-8"?>
<a:theme xmlns:a="http://schemas.openxmlformats.org/drawingml/2006/main" name="2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4.xml><?xml version="1.0" encoding="utf-8"?>
<a:theme xmlns:a="http://schemas.openxmlformats.org/drawingml/2006/main" name="3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5.xml><?xml version="1.0" encoding="utf-8"?>
<a:theme xmlns:a="http://schemas.openxmlformats.org/drawingml/2006/main" name="4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6.xml><?xml version="1.0" encoding="utf-8"?>
<a:theme xmlns:a="http://schemas.openxmlformats.org/drawingml/2006/main" name="5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7.xml><?xml version="1.0" encoding="utf-8"?>
<a:theme xmlns:a="http://schemas.openxmlformats.org/drawingml/2006/main" name="6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8.xml><?xml version="1.0" encoding="utf-8"?>
<a:theme xmlns:a="http://schemas.openxmlformats.org/drawingml/2006/main" name="7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ppt/theme/theme9.xml><?xml version="1.0" encoding="utf-8"?>
<a:theme xmlns:a="http://schemas.openxmlformats.org/drawingml/2006/main" name="8_PPT Blank Template Standard TEAL">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1832</TotalTime>
  <Words>1810</Words>
  <Application>Microsoft Office PowerPoint</Application>
  <PresentationFormat>Widescreen</PresentationFormat>
  <Paragraphs>282</Paragraphs>
  <Slides>24</Slides>
  <Notes>6</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24</vt:i4>
      </vt:variant>
    </vt:vector>
  </HeadingPairs>
  <TitlesOfParts>
    <vt:vector size="43" baseType="lpstr">
      <vt:lpstr>Arial</vt:lpstr>
      <vt:lpstr>Calibri</vt:lpstr>
      <vt:lpstr>Lucida Grande</vt:lpstr>
      <vt:lpstr>Wingdings</vt:lpstr>
      <vt:lpstr>PPT Blank Template Standard TEAL</vt:lpstr>
      <vt:lpstr>1_PPT Blank Template Standard TEAL</vt:lpstr>
      <vt:lpstr>2_PPT Blank Template Standard TEAL</vt:lpstr>
      <vt:lpstr>3_PPT Blank Template Standard TEAL</vt:lpstr>
      <vt:lpstr>4_PPT Blank Template Standard TEAL</vt:lpstr>
      <vt:lpstr>5_PPT Blank Template Standard TEAL</vt:lpstr>
      <vt:lpstr>6_PPT Blank Template Standard TEAL</vt:lpstr>
      <vt:lpstr>7_PPT Blank Template Standard TEAL</vt:lpstr>
      <vt:lpstr>8_PPT Blank Template Standard TEAL</vt:lpstr>
      <vt:lpstr>9_PPT Blank Template Standard TEAL</vt:lpstr>
      <vt:lpstr>10_PPT Blank Template Standard TEAL</vt:lpstr>
      <vt:lpstr>11_PPT Blank Template Standard TEAL</vt:lpstr>
      <vt:lpstr>12_PPT Blank Template Standard TEAL</vt:lpstr>
      <vt:lpstr>13_PPT Blank Template Standard TEAL</vt:lpstr>
      <vt:lpstr>14_PPT Blank Template Standard TEAL</vt:lpstr>
      <vt:lpstr>Coordinated Entry System</vt:lpstr>
      <vt:lpstr>Agenda</vt:lpstr>
      <vt:lpstr>Welcome and Introductions</vt:lpstr>
      <vt:lpstr>Welcome and Introductions</vt:lpstr>
      <vt:lpstr>What You Can Expect From the Committee</vt:lpstr>
      <vt:lpstr>Overview of Coordinated Entry Background</vt:lpstr>
      <vt:lpstr>Call to Action of the HEARTH Act</vt:lpstr>
      <vt:lpstr>Moving to a Systems Approach To Ending Homelessness</vt:lpstr>
      <vt:lpstr>Review of the Key Components and Requirements of Coordinated Entry</vt:lpstr>
      <vt:lpstr>Coordinated Entry Process</vt:lpstr>
      <vt:lpstr>Coordinated Entry Process: Access</vt:lpstr>
      <vt:lpstr>Coordinated Entry Process: Diversion</vt:lpstr>
      <vt:lpstr>Coordinated Entry Process: Prioritization</vt:lpstr>
      <vt:lpstr>Coordinated Entry Process: Referral Process</vt:lpstr>
      <vt:lpstr>Coordinated Entry Process: Housing Placement</vt:lpstr>
      <vt:lpstr>AK BoS Planning Process</vt:lpstr>
      <vt:lpstr>Coordinated Entry Planning</vt:lpstr>
      <vt:lpstr>Planning and Stakeholder Consultation</vt:lpstr>
      <vt:lpstr>Coordinated Entry Planning – Phase 1</vt:lpstr>
      <vt:lpstr>Coordinated Entry Planning – Phase 1</vt:lpstr>
      <vt:lpstr>Coordinated Entry Planning – Phase 2</vt:lpstr>
      <vt:lpstr>Coordinated Entry Planning – Phase 3</vt:lpstr>
      <vt:lpstr>Coordinated Entry Planning – Phase 4</vt:lpstr>
      <vt:lpstr>Next Steps</vt:lpstr>
    </vt:vector>
  </TitlesOfParts>
  <Company>ICFI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Coordinated Entry System</dc:title>
  <dc:creator>Lindsay, Michael</dc:creator>
  <cp:lastModifiedBy>Lindsay, Michael</cp:lastModifiedBy>
  <cp:revision>39</cp:revision>
  <dcterms:created xsi:type="dcterms:W3CDTF">2017-03-16T12:39:38Z</dcterms:created>
  <dcterms:modified xsi:type="dcterms:W3CDTF">2017-03-20T17:25:01Z</dcterms:modified>
</cp:coreProperties>
</file>