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AFD859-9B36-48EC-B948-1CA1A8015408}"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8D73F91-D0C1-472A-8ADF-88F852F30DF2}">
      <dgm:prSet/>
      <dgm:spPr/>
      <dgm:t>
        <a:bodyPr/>
        <a:lstStyle/>
        <a:p>
          <a:pPr>
            <a:defRPr cap="all"/>
          </a:pPr>
          <a:r>
            <a:rPr lang="en-US"/>
            <a:t>Host Homes for Youth</a:t>
          </a:r>
        </a:p>
      </dgm:t>
    </dgm:pt>
    <dgm:pt modelId="{AEBD77AB-CE13-4ED1-9531-2D70469954A1}" type="parTrans" cxnId="{21E33FE7-064A-40C9-91C9-D5158379BFA3}">
      <dgm:prSet/>
      <dgm:spPr/>
      <dgm:t>
        <a:bodyPr/>
        <a:lstStyle/>
        <a:p>
          <a:endParaRPr lang="en-US"/>
        </a:p>
      </dgm:t>
    </dgm:pt>
    <dgm:pt modelId="{EA1928C8-E66A-448E-866A-CFD926E0DDA9}" type="sibTrans" cxnId="{21E33FE7-064A-40C9-91C9-D5158379BFA3}">
      <dgm:prSet/>
      <dgm:spPr/>
      <dgm:t>
        <a:bodyPr/>
        <a:lstStyle/>
        <a:p>
          <a:endParaRPr lang="en-US"/>
        </a:p>
      </dgm:t>
    </dgm:pt>
    <dgm:pt modelId="{DAFBCEC0-94DA-4BCA-B1BF-555052AAF439}">
      <dgm:prSet/>
      <dgm:spPr/>
      <dgm:t>
        <a:bodyPr/>
        <a:lstStyle/>
        <a:p>
          <a:pPr>
            <a:defRPr cap="all"/>
          </a:pPr>
          <a:r>
            <a:rPr lang="en-US"/>
            <a:t>Advocate for Behavioral Health options</a:t>
          </a:r>
        </a:p>
      </dgm:t>
    </dgm:pt>
    <dgm:pt modelId="{BC20371D-6178-4846-AADB-25CA066814C9}" type="parTrans" cxnId="{DE320579-080B-4ADE-A27E-5F03F15809FC}">
      <dgm:prSet/>
      <dgm:spPr/>
      <dgm:t>
        <a:bodyPr/>
        <a:lstStyle/>
        <a:p>
          <a:endParaRPr lang="en-US"/>
        </a:p>
      </dgm:t>
    </dgm:pt>
    <dgm:pt modelId="{628B2AD2-CAF2-4E4F-B962-D8F137131024}" type="sibTrans" cxnId="{DE320579-080B-4ADE-A27E-5F03F15809FC}">
      <dgm:prSet/>
      <dgm:spPr/>
      <dgm:t>
        <a:bodyPr/>
        <a:lstStyle/>
        <a:p>
          <a:endParaRPr lang="en-US"/>
        </a:p>
      </dgm:t>
    </dgm:pt>
    <dgm:pt modelId="{81419531-14EA-4399-B7A4-52300BFC6FBB}">
      <dgm:prSet/>
      <dgm:spPr/>
      <dgm:t>
        <a:bodyPr/>
        <a:lstStyle/>
        <a:p>
          <a:pPr>
            <a:defRPr cap="all"/>
          </a:pPr>
          <a:r>
            <a:rPr lang="en-US"/>
            <a:t>Increase HMIS participation</a:t>
          </a:r>
        </a:p>
      </dgm:t>
    </dgm:pt>
    <dgm:pt modelId="{382DB417-7ECC-4491-92AA-DB5ECD2D083D}" type="parTrans" cxnId="{42D7F775-D883-40AB-8D14-438859A4C8DF}">
      <dgm:prSet/>
      <dgm:spPr/>
      <dgm:t>
        <a:bodyPr/>
        <a:lstStyle/>
        <a:p>
          <a:endParaRPr lang="en-US"/>
        </a:p>
      </dgm:t>
    </dgm:pt>
    <dgm:pt modelId="{692FA91C-68D1-4310-BB4B-7A27E568D16F}" type="sibTrans" cxnId="{42D7F775-D883-40AB-8D14-438859A4C8DF}">
      <dgm:prSet/>
      <dgm:spPr/>
      <dgm:t>
        <a:bodyPr/>
        <a:lstStyle/>
        <a:p>
          <a:endParaRPr lang="en-US"/>
        </a:p>
      </dgm:t>
    </dgm:pt>
    <dgm:pt modelId="{1A1FB80A-FC79-46EA-A4DA-D8E6384A3427}" type="pres">
      <dgm:prSet presAssocID="{C8AFD859-9B36-48EC-B948-1CA1A8015408}" presName="root" presStyleCnt="0">
        <dgm:presLayoutVars>
          <dgm:dir/>
          <dgm:resizeHandles val="exact"/>
        </dgm:presLayoutVars>
      </dgm:prSet>
      <dgm:spPr/>
    </dgm:pt>
    <dgm:pt modelId="{FA653314-3F87-4559-9698-F62020D2DB85}" type="pres">
      <dgm:prSet presAssocID="{48D73F91-D0C1-472A-8ADF-88F852F30DF2}" presName="compNode" presStyleCnt="0"/>
      <dgm:spPr/>
    </dgm:pt>
    <dgm:pt modelId="{01C198DF-81DE-4FD3-A17D-F5C2BA06F2B3}" type="pres">
      <dgm:prSet presAssocID="{48D73F91-D0C1-472A-8ADF-88F852F30DF2}" presName="iconBgRect" presStyleLbl="bgShp" presStyleIdx="0" presStyleCnt="3"/>
      <dgm:spPr>
        <a:prstGeom prst="round2DiagRect">
          <a:avLst>
            <a:gd name="adj1" fmla="val 29727"/>
            <a:gd name="adj2" fmla="val 0"/>
          </a:avLst>
        </a:prstGeom>
      </dgm:spPr>
    </dgm:pt>
    <dgm:pt modelId="{234B9DC2-3A10-4A55-87E2-04B4994F2D0F}" type="pres">
      <dgm:prSet presAssocID="{48D73F91-D0C1-472A-8ADF-88F852F30DF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B95286CF-9932-4528-9870-3790FC8881EB}" type="pres">
      <dgm:prSet presAssocID="{48D73F91-D0C1-472A-8ADF-88F852F30DF2}" presName="spaceRect" presStyleCnt="0"/>
      <dgm:spPr/>
    </dgm:pt>
    <dgm:pt modelId="{31BF2888-288C-46EB-ACB7-E5F03B431FA9}" type="pres">
      <dgm:prSet presAssocID="{48D73F91-D0C1-472A-8ADF-88F852F30DF2}" presName="textRect" presStyleLbl="revTx" presStyleIdx="0" presStyleCnt="3">
        <dgm:presLayoutVars>
          <dgm:chMax val="1"/>
          <dgm:chPref val="1"/>
        </dgm:presLayoutVars>
      </dgm:prSet>
      <dgm:spPr/>
    </dgm:pt>
    <dgm:pt modelId="{6D11C7EF-B79F-4B43-B3AE-A6F7BBF925D6}" type="pres">
      <dgm:prSet presAssocID="{EA1928C8-E66A-448E-866A-CFD926E0DDA9}" presName="sibTrans" presStyleCnt="0"/>
      <dgm:spPr/>
    </dgm:pt>
    <dgm:pt modelId="{24B4EBE5-84B4-43C0-A388-509D8829D12B}" type="pres">
      <dgm:prSet presAssocID="{DAFBCEC0-94DA-4BCA-B1BF-555052AAF439}" presName="compNode" presStyleCnt="0"/>
      <dgm:spPr/>
    </dgm:pt>
    <dgm:pt modelId="{D3CAF72B-3BD4-48F2-B3DF-B397BF7F2472}" type="pres">
      <dgm:prSet presAssocID="{DAFBCEC0-94DA-4BCA-B1BF-555052AAF439}" presName="iconBgRect" presStyleLbl="bgShp" presStyleIdx="1" presStyleCnt="3"/>
      <dgm:spPr>
        <a:prstGeom prst="round2DiagRect">
          <a:avLst>
            <a:gd name="adj1" fmla="val 29727"/>
            <a:gd name="adj2" fmla="val 0"/>
          </a:avLst>
        </a:prstGeom>
      </dgm:spPr>
    </dgm:pt>
    <dgm:pt modelId="{923AA76A-A117-4198-97CD-D007931E7543}" type="pres">
      <dgm:prSet presAssocID="{DAFBCEC0-94DA-4BCA-B1BF-555052AAF4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9DF6D6B9-8AF1-4C32-9C40-8D7ADB7179B2}" type="pres">
      <dgm:prSet presAssocID="{DAFBCEC0-94DA-4BCA-B1BF-555052AAF439}" presName="spaceRect" presStyleCnt="0"/>
      <dgm:spPr/>
    </dgm:pt>
    <dgm:pt modelId="{9891CFB9-3942-4048-A597-BCE9C5C59525}" type="pres">
      <dgm:prSet presAssocID="{DAFBCEC0-94DA-4BCA-B1BF-555052AAF439}" presName="textRect" presStyleLbl="revTx" presStyleIdx="1" presStyleCnt="3">
        <dgm:presLayoutVars>
          <dgm:chMax val="1"/>
          <dgm:chPref val="1"/>
        </dgm:presLayoutVars>
      </dgm:prSet>
      <dgm:spPr/>
    </dgm:pt>
    <dgm:pt modelId="{2DA9CBDE-04A4-4287-B32C-AA6A1FC4E4E4}" type="pres">
      <dgm:prSet presAssocID="{628B2AD2-CAF2-4E4F-B962-D8F137131024}" presName="sibTrans" presStyleCnt="0"/>
      <dgm:spPr/>
    </dgm:pt>
    <dgm:pt modelId="{8DAD2A0C-7267-45E2-A510-97378A26BD03}" type="pres">
      <dgm:prSet presAssocID="{81419531-14EA-4399-B7A4-52300BFC6FBB}" presName="compNode" presStyleCnt="0"/>
      <dgm:spPr/>
    </dgm:pt>
    <dgm:pt modelId="{86E039AD-7201-4A0A-B0FF-2FCBE9FFF2CE}" type="pres">
      <dgm:prSet presAssocID="{81419531-14EA-4399-B7A4-52300BFC6FBB}" presName="iconBgRect" presStyleLbl="bgShp" presStyleIdx="2" presStyleCnt="3"/>
      <dgm:spPr>
        <a:prstGeom prst="round2DiagRect">
          <a:avLst>
            <a:gd name="adj1" fmla="val 29727"/>
            <a:gd name="adj2" fmla="val 0"/>
          </a:avLst>
        </a:prstGeom>
      </dgm:spPr>
    </dgm:pt>
    <dgm:pt modelId="{6479C44D-1C45-412C-B220-EA34518DDCE6}" type="pres">
      <dgm:prSet presAssocID="{81419531-14EA-4399-B7A4-52300BFC6FB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6085CD30-F126-4C50-838E-AF629516F3DA}" type="pres">
      <dgm:prSet presAssocID="{81419531-14EA-4399-B7A4-52300BFC6FBB}" presName="spaceRect" presStyleCnt="0"/>
      <dgm:spPr/>
    </dgm:pt>
    <dgm:pt modelId="{D1BC7437-3302-4AB1-8079-154CE5253CF3}" type="pres">
      <dgm:prSet presAssocID="{81419531-14EA-4399-B7A4-52300BFC6FBB}" presName="textRect" presStyleLbl="revTx" presStyleIdx="2" presStyleCnt="3">
        <dgm:presLayoutVars>
          <dgm:chMax val="1"/>
          <dgm:chPref val="1"/>
        </dgm:presLayoutVars>
      </dgm:prSet>
      <dgm:spPr/>
    </dgm:pt>
  </dgm:ptLst>
  <dgm:cxnLst>
    <dgm:cxn modelId="{3C7D1D35-7C56-46F6-BA6F-B686E80DFAF0}" type="presOf" srcId="{81419531-14EA-4399-B7A4-52300BFC6FBB}" destId="{D1BC7437-3302-4AB1-8079-154CE5253CF3}" srcOrd="0" destOrd="0" presId="urn:microsoft.com/office/officeart/2018/5/layout/IconLeafLabelList"/>
    <dgm:cxn modelId="{DDCDEA5D-AD11-4DD5-97F7-C6A16DE8B6B7}" type="presOf" srcId="{48D73F91-D0C1-472A-8ADF-88F852F30DF2}" destId="{31BF2888-288C-46EB-ACB7-E5F03B431FA9}" srcOrd="0" destOrd="0" presId="urn:microsoft.com/office/officeart/2018/5/layout/IconLeafLabelList"/>
    <dgm:cxn modelId="{42D7F775-D883-40AB-8D14-438859A4C8DF}" srcId="{C8AFD859-9B36-48EC-B948-1CA1A8015408}" destId="{81419531-14EA-4399-B7A4-52300BFC6FBB}" srcOrd="2" destOrd="0" parTransId="{382DB417-7ECC-4491-92AA-DB5ECD2D083D}" sibTransId="{692FA91C-68D1-4310-BB4B-7A27E568D16F}"/>
    <dgm:cxn modelId="{DE320579-080B-4ADE-A27E-5F03F15809FC}" srcId="{C8AFD859-9B36-48EC-B948-1CA1A8015408}" destId="{DAFBCEC0-94DA-4BCA-B1BF-555052AAF439}" srcOrd="1" destOrd="0" parTransId="{BC20371D-6178-4846-AADB-25CA066814C9}" sibTransId="{628B2AD2-CAF2-4E4F-B962-D8F137131024}"/>
    <dgm:cxn modelId="{2FBD5CD6-A4CF-4333-81A6-02710615FDF0}" type="presOf" srcId="{DAFBCEC0-94DA-4BCA-B1BF-555052AAF439}" destId="{9891CFB9-3942-4048-A597-BCE9C5C59525}" srcOrd="0" destOrd="0" presId="urn:microsoft.com/office/officeart/2018/5/layout/IconLeafLabelList"/>
    <dgm:cxn modelId="{21E33FE7-064A-40C9-91C9-D5158379BFA3}" srcId="{C8AFD859-9B36-48EC-B948-1CA1A8015408}" destId="{48D73F91-D0C1-472A-8ADF-88F852F30DF2}" srcOrd="0" destOrd="0" parTransId="{AEBD77AB-CE13-4ED1-9531-2D70469954A1}" sibTransId="{EA1928C8-E66A-448E-866A-CFD926E0DDA9}"/>
    <dgm:cxn modelId="{B25C28EE-BCC2-4666-8283-14F2DCDAF522}" type="presOf" srcId="{C8AFD859-9B36-48EC-B948-1CA1A8015408}" destId="{1A1FB80A-FC79-46EA-A4DA-D8E6384A3427}" srcOrd="0" destOrd="0" presId="urn:microsoft.com/office/officeart/2018/5/layout/IconLeafLabelList"/>
    <dgm:cxn modelId="{A29C9F3A-15C2-47A3-9921-F135CA52B0E3}" type="presParOf" srcId="{1A1FB80A-FC79-46EA-A4DA-D8E6384A3427}" destId="{FA653314-3F87-4559-9698-F62020D2DB85}" srcOrd="0" destOrd="0" presId="urn:microsoft.com/office/officeart/2018/5/layout/IconLeafLabelList"/>
    <dgm:cxn modelId="{9B8BB844-6D5F-456C-867C-5A3ED480F854}" type="presParOf" srcId="{FA653314-3F87-4559-9698-F62020D2DB85}" destId="{01C198DF-81DE-4FD3-A17D-F5C2BA06F2B3}" srcOrd="0" destOrd="0" presId="urn:microsoft.com/office/officeart/2018/5/layout/IconLeafLabelList"/>
    <dgm:cxn modelId="{570BF9E4-3F14-40D3-AEFD-90F9E3E595B8}" type="presParOf" srcId="{FA653314-3F87-4559-9698-F62020D2DB85}" destId="{234B9DC2-3A10-4A55-87E2-04B4994F2D0F}" srcOrd="1" destOrd="0" presId="urn:microsoft.com/office/officeart/2018/5/layout/IconLeafLabelList"/>
    <dgm:cxn modelId="{9A13B606-F5C6-4910-BF1E-EE6A726F5113}" type="presParOf" srcId="{FA653314-3F87-4559-9698-F62020D2DB85}" destId="{B95286CF-9932-4528-9870-3790FC8881EB}" srcOrd="2" destOrd="0" presId="urn:microsoft.com/office/officeart/2018/5/layout/IconLeafLabelList"/>
    <dgm:cxn modelId="{FF73E1DE-B1AB-4087-ACC1-05B658FEEE49}" type="presParOf" srcId="{FA653314-3F87-4559-9698-F62020D2DB85}" destId="{31BF2888-288C-46EB-ACB7-E5F03B431FA9}" srcOrd="3" destOrd="0" presId="urn:microsoft.com/office/officeart/2018/5/layout/IconLeafLabelList"/>
    <dgm:cxn modelId="{EFC57EB9-0D63-4811-86F1-8C0D74A76F99}" type="presParOf" srcId="{1A1FB80A-FC79-46EA-A4DA-D8E6384A3427}" destId="{6D11C7EF-B79F-4B43-B3AE-A6F7BBF925D6}" srcOrd="1" destOrd="0" presId="urn:microsoft.com/office/officeart/2018/5/layout/IconLeafLabelList"/>
    <dgm:cxn modelId="{5038B8D0-E350-440D-903D-2624381770B6}" type="presParOf" srcId="{1A1FB80A-FC79-46EA-A4DA-D8E6384A3427}" destId="{24B4EBE5-84B4-43C0-A388-509D8829D12B}" srcOrd="2" destOrd="0" presId="urn:microsoft.com/office/officeart/2018/5/layout/IconLeafLabelList"/>
    <dgm:cxn modelId="{700CFE81-90D0-4356-A717-33A0751E4DEF}" type="presParOf" srcId="{24B4EBE5-84B4-43C0-A388-509D8829D12B}" destId="{D3CAF72B-3BD4-48F2-B3DF-B397BF7F2472}" srcOrd="0" destOrd="0" presId="urn:microsoft.com/office/officeart/2018/5/layout/IconLeafLabelList"/>
    <dgm:cxn modelId="{E4B9104F-88FA-4CF6-A8D4-F99C052EFB2B}" type="presParOf" srcId="{24B4EBE5-84B4-43C0-A388-509D8829D12B}" destId="{923AA76A-A117-4198-97CD-D007931E7543}" srcOrd="1" destOrd="0" presId="urn:microsoft.com/office/officeart/2018/5/layout/IconLeafLabelList"/>
    <dgm:cxn modelId="{E523AF03-C24C-4004-9689-85F4AAA7FB20}" type="presParOf" srcId="{24B4EBE5-84B4-43C0-A388-509D8829D12B}" destId="{9DF6D6B9-8AF1-4C32-9C40-8D7ADB7179B2}" srcOrd="2" destOrd="0" presId="urn:microsoft.com/office/officeart/2018/5/layout/IconLeafLabelList"/>
    <dgm:cxn modelId="{32654892-C26D-466A-B1A0-971DDF147204}" type="presParOf" srcId="{24B4EBE5-84B4-43C0-A388-509D8829D12B}" destId="{9891CFB9-3942-4048-A597-BCE9C5C59525}" srcOrd="3" destOrd="0" presId="urn:microsoft.com/office/officeart/2018/5/layout/IconLeafLabelList"/>
    <dgm:cxn modelId="{1CC4DDDB-54B4-4D84-A5AC-545CB104618F}" type="presParOf" srcId="{1A1FB80A-FC79-46EA-A4DA-D8E6384A3427}" destId="{2DA9CBDE-04A4-4287-B32C-AA6A1FC4E4E4}" srcOrd="3" destOrd="0" presId="urn:microsoft.com/office/officeart/2018/5/layout/IconLeafLabelList"/>
    <dgm:cxn modelId="{6D14EB37-ED86-4462-8A95-5C176089DF28}" type="presParOf" srcId="{1A1FB80A-FC79-46EA-A4DA-D8E6384A3427}" destId="{8DAD2A0C-7267-45E2-A510-97378A26BD03}" srcOrd="4" destOrd="0" presId="urn:microsoft.com/office/officeart/2018/5/layout/IconLeafLabelList"/>
    <dgm:cxn modelId="{046676E6-9A03-4F39-9F44-1E9D32A74D7E}" type="presParOf" srcId="{8DAD2A0C-7267-45E2-A510-97378A26BD03}" destId="{86E039AD-7201-4A0A-B0FF-2FCBE9FFF2CE}" srcOrd="0" destOrd="0" presId="urn:microsoft.com/office/officeart/2018/5/layout/IconLeafLabelList"/>
    <dgm:cxn modelId="{9F24BA28-B39C-4AEF-A133-5A827A18BE72}" type="presParOf" srcId="{8DAD2A0C-7267-45E2-A510-97378A26BD03}" destId="{6479C44D-1C45-412C-B220-EA34518DDCE6}" srcOrd="1" destOrd="0" presId="urn:microsoft.com/office/officeart/2018/5/layout/IconLeafLabelList"/>
    <dgm:cxn modelId="{D73B08BA-3DA5-4E32-AF90-AFEBEA4702A6}" type="presParOf" srcId="{8DAD2A0C-7267-45E2-A510-97378A26BD03}" destId="{6085CD30-F126-4C50-838E-AF629516F3DA}" srcOrd="2" destOrd="0" presId="urn:microsoft.com/office/officeart/2018/5/layout/IconLeafLabelList"/>
    <dgm:cxn modelId="{20610992-F446-42D6-B6D6-3D61F378C695}" type="presParOf" srcId="{8DAD2A0C-7267-45E2-A510-97378A26BD03}" destId="{D1BC7437-3302-4AB1-8079-154CE5253CF3}"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198DF-81DE-4FD3-A17D-F5C2BA06F2B3}">
      <dsp:nvSpPr>
        <dsp:cNvPr id="0" name=""/>
        <dsp:cNvSpPr/>
      </dsp:nvSpPr>
      <dsp:spPr>
        <a:xfrm>
          <a:off x="708743" y="465668"/>
          <a:ext cx="2058750" cy="205875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4B9DC2-3A10-4A55-87E2-04B4994F2D0F}">
      <dsp:nvSpPr>
        <dsp:cNvPr id="0" name=""/>
        <dsp:cNvSpPr/>
      </dsp:nvSpPr>
      <dsp:spPr>
        <a:xfrm>
          <a:off x="1147493" y="904419"/>
          <a:ext cx="1181250" cy="11812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BF2888-288C-46EB-ACB7-E5F03B431FA9}">
      <dsp:nvSpPr>
        <dsp:cNvPr id="0" name=""/>
        <dsp:cNvSpPr/>
      </dsp:nvSpPr>
      <dsp:spPr>
        <a:xfrm>
          <a:off x="50618" y="3165669"/>
          <a:ext cx="337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defRPr cap="all"/>
          </a:pPr>
          <a:r>
            <a:rPr lang="en-US" sz="2200" kern="1200"/>
            <a:t>Host Homes for Youth</a:t>
          </a:r>
        </a:p>
      </dsp:txBody>
      <dsp:txXfrm>
        <a:off x="50618" y="3165669"/>
        <a:ext cx="3375000" cy="720000"/>
      </dsp:txXfrm>
    </dsp:sp>
    <dsp:sp modelId="{D3CAF72B-3BD4-48F2-B3DF-B397BF7F2472}">
      <dsp:nvSpPr>
        <dsp:cNvPr id="0" name=""/>
        <dsp:cNvSpPr/>
      </dsp:nvSpPr>
      <dsp:spPr>
        <a:xfrm>
          <a:off x="4674368" y="465668"/>
          <a:ext cx="2058750" cy="205875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3AA76A-A117-4198-97CD-D007931E7543}">
      <dsp:nvSpPr>
        <dsp:cNvPr id="0" name=""/>
        <dsp:cNvSpPr/>
      </dsp:nvSpPr>
      <dsp:spPr>
        <a:xfrm>
          <a:off x="5113118" y="904419"/>
          <a:ext cx="1181250" cy="11812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91CFB9-3942-4048-A597-BCE9C5C59525}">
      <dsp:nvSpPr>
        <dsp:cNvPr id="0" name=""/>
        <dsp:cNvSpPr/>
      </dsp:nvSpPr>
      <dsp:spPr>
        <a:xfrm>
          <a:off x="4016243" y="3165669"/>
          <a:ext cx="337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defRPr cap="all"/>
          </a:pPr>
          <a:r>
            <a:rPr lang="en-US" sz="2200" kern="1200"/>
            <a:t>Advocate for Behavioral Health options</a:t>
          </a:r>
        </a:p>
      </dsp:txBody>
      <dsp:txXfrm>
        <a:off x="4016243" y="3165669"/>
        <a:ext cx="3375000" cy="720000"/>
      </dsp:txXfrm>
    </dsp:sp>
    <dsp:sp modelId="{86E039AD-7201-4A0A-B0FF-2FCBE9FFF2CE}">
      <dsp:nvSpPr>
        <dsp:cNvPr id="0" name=""/>
        <dsp:cNvSpPr/>
      </dsp:nvSpPr>
      <dsp:spPr>
        <a:xfrm>
          <a:off x="8639993" y="465668"/>
          <a:ext cx="2058750" cy="205875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79C44D-1C45-412C-B220-EA34518DDCE6}">
      <dsp:nvSpPr>
        <dsp:cNvPr id="0" name=""/>
        <dsp:cNvSpPr/>
      </dsp:nvSpPr>
      <dsp:spPr>
        <a:xfrm>
          <a:off x="9078743" y="904419"/>
          <a:ext cx="1181250" cy="11812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BC7437-3302-4AB1-8079-154CE5253CF3}">
      <dsp:nvSpPr>
        <dsp:cNvPr id="0" name=""/>
        <dsp:cNvSpPr/>
      </dsp:nvSpPr>
      <dsp:spPr>
        <a:xfrm>
          <a:off x="7981868" y="3165669"/>
          <a:ext cx="337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defRPr cap="all"/>
          </a:pPr>
          <a:r>
            <a:rPr lang="en-US" sz="2200" kern="1200"/>
            <a:t>Increase HMIS participation</a:t>
          </a:r>
        </a:p>
      </dsp:txBody>
      <dsp:txXfrm>
        <a:off x="7981868" y="3165669"/>
        <a:ext cx="3375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2A7E-80CC-492A-934D-ADD493ACC8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6E8CAD-1A09-434D-B7DF-C7BDE01916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6CB7D3-37FE-44E3-A806-4839A5BFA386}"/>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5" name="Footer Placeholder 4">
            <a:extLst>
              <a:ext uri="{FF2B5EF4-FFF2-40B4-BE49-F238E27FC236}">
                <a16:creationId xmlns:a16="http://schemas.microsoft.com/office/drawing/2014/main" id="{55C9FBD6-3B8E-4EA2-BA4C-19B6A437C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F9E88-A371-4B08-A100-A0EA53F2EF47}"/>
              </a:ext>
            </a:extLst>
          </p:cNvPr>
          <p:cNvSpPr>
            <a:spLocks noGrp="1"/>
          </p:cNvSpPr>
          <p:nvPr>
            <p:ph type="sldNum" sz="quarter" idx="12"/>
          </p:nvPr>
        </p:nvSpPr>
        <p:spPr/>
        <p:txBody>
          <a:bodyPr/>
          <a:lstStyle/>
          <a:p>
            <a:fld id="{C59DC2A2-F57E-47DC-9AE4-54AAE765B1BD}"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BAAA1998-9D3A-45F7-859B-B573A5990C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1185" y="0"/>
            <a:ext cx="1314633" cy="743054"/>
          </a:xfrm>
          <a:prstGeom prst="rect">
            <a:avLst/>
          </a:prstGeom>
        </p:spPr>
      </p:pic>
    </p:spTree>
    <p:extLst>
      <p:ext uri="{BB962C8B-B14F-4D97-AF65-F5344CB8AC3E}">
        <p14:creationId xmlns:p14="http://schemas.microsoft.com/office/powerpoint/2010/main" val="584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73943-E20E-46D5-9613-9C15751BB1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5AFC19-77F4-478A-B2A1-7A0C6B532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972A0-4281-4B8C-91EC-F0B9A9B14F86}"/>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5" name="Footer Placeholder 4">
            <a:extLst>
              <a:ext uri="{FF2B5EF4-FFF2-40B4-BE49-F238E27FC236}">
                <a16:creationId xmlns:a16="http://schemas.microsoft.com/office/drawing/2014/main" id="{6F58F4F0-D102-4B3C-A9DD-166D87E8D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90081-BB50-4D3C-BA84-A1CEE4DD6CA8}"/>
              </a:ext>
            </a:extLst>
          </p:cNvPr>
          <p:cNvSpPr>
            <a:spLocks noGrp="1"/>
          </p:cNvSpPr>
          <p:nvPr>
            <p:ph type="sldNum" sz="quarter" idx="12"/>
          </p:nvPr>
        </p:nvSpPr>
        <p:spPr/>
        <p:txBody>
          <a:bodyPr/>
          <a:lstStyle/>
          <a:p>
            <a:fld id="{C59DC2A2-F57E-47DC-9AE4-54AAE765B1BD}" type="slidenum">
              <a:rPr lang="en-US" smtClean="0"/>
              <a:t>‹#›</a:t>
            </a:fld>
            <a:endParaRPr lang="en-US"/>
          </a:p>
        </p:txBody>
      </p:sp>
    </p:spTree>
    <p:extLst>
      <p:ext uri="{BB962C8B-B14F-4D97-AF65-F5344CB8AC3E}">
        <p14:creationId xmlns:p14="http://schemas.microsoft.com/office/powerpoint/2010/main" val="1881037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29C659-6A45-49FD-9119-2EE80D95D5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76A34D-8905-470B-B99F-95749D189B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907EF-925D-4748-A53E-3684BABDC26B}"/>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5" name="Footer Placeholder 4">
            <a:extLst>
              <a:ext uri="{FF2B5EF4-FFF2-40B4-BE49-F238E27FC236}">
                <a16:creationId xmlns:a16="http://schemas.microsoft.com/office/drawing/2014/main" id="{D38AE582-5753-4C8C-9F2E-3025011CC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EE4A5-783E-4D9F-82AB-C7F0695307E7}"/>
              </a:ext>
            </a:extLst>
          </p:cNvPr>
          <p:cNvSpPr>
            <a:spLocks noGrp="1"/>
          </p:cNvSpPr>
          <p:nvPr>
            <p:ph type="sldNum" sz="quarter" idx="12"/>
          </p:nvPr>
        </p:nvSpPr>
        <p:spPr/>
        <p:txBody>
          <a:bodyPr/>
          <a:lstStyle/>
          <a:p>
            <a:fld id="{C59DC2A2-F57E-47DC-9AE4-54AAE765B1BD}" type="slidenum">
              <a:rPr lang="en-US" smtClean="0"/>
              <a:t>‹#›</a:t>
            </a:fld>
            <a:endParaRPr lang="en-US"/>
          </a:p>
        </p:txBody>
      </p:sp>
    </p:spTree>
    <p:extLst>
      <p:ext uri="{BB962C8B-B14F-4D97-AF65-F5344CB8AC3E}">
        <p14:creationId xmlns:p14="http://schemas.microsoft.com/office/powerpoint/2010/main" val="428389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72D69-D193-4574-859D-5E6626608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67EB4A-A29C-45FB-AA46-8AC83BCD98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7161D-8DD0-4B71-9AC7-93A0EF089D87}"/>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5" name="Footer Placeholder 4">
            <a:extLst>
              <a:ext uri="{FF2B5EF4-FFF2-40B4-BE49-F238E27FC236}">
                <a16:creationId xmlns:a16="http://schemas.microsoft.com/office/drawing/2014/main" id="{7B8B872A-9C0A-4A7F-9FDE-A54F078038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18DEC-5D82-463B-AC52-92FF37AE20B5}"/>
              </a:ext>
            </a:extLst>
          </p:cNvPr>
          <p:cNvSpPr>
            <a:spLocks noGrp="1"/>
          </p:cNvSpPr>
          <p:nvPr>
            <p:ph type="sldNum" sz="quarter" idx="12"/>
          </p:nvPr>
        </p:nvSpPr>
        <p:spPr/>
        <p:txBody>
          <a:bodyPr/>
          <a:lstStyle/>
          <a:p>
            <a:fld id="{C59DC2A2-F57E-47DC-9AE4-54AAE765B1BD}"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B58A3B1-A2F7-433C-9308-20ECFFB0DC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6483" y="0"/>
            <a:ext cx="1314633" cy="743054"/>
          </a:xfrm>
          <a:prstGeom prst="rect">
            <a:avLst/>
          </a:prstGeom>
        </p:spPr>
      </p:pic>
    </p:spTree>
    <p:extLst>
      <p:ext uri="{BB962C8B-B14F-4D97-AF65-F5344CB8AC3E}">
        <p14:creationId xmlns:p14="http://schemas.microsoft.com/office/powerpoint/2010/main" val="14951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55F57-7DED-45A9-980B-A445A4532D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5EEF5D-B80A-4DA3-AF3C-844EE0433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EB0AD8-C566-4583-B7FA-FC29C431700A}"/>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5" name="Footer Placeholder 4">
            <a:extLst>
              <a:ext uri="{FF2B5EF4-FFF2-40B4-BE49-F238E27FC236}">
                <a16:creationId xmlns:a16="http://schemas.microsoft.com/office/drawing/2014/main" id="{FCDC53B6-0925-425E-B365-32F5AF714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3BCDB-7493-48F7-9D7F-08A935B1D29B}"/>
              </a:ext>
            </a:extLst>
          </p:cNvPr>
          <p:cNvSpPr>
            <a:spLocks noGrp="1"/>
          </p:cNvSpPr>
          <p:nvPr>
            <p:ph type="sldNum" sz="quarter" idx="12"/>
          </p:nvPr>
        </p:nvSpPr>
        <p:spPr/>
        <p:txBody>
          <a:bodyPr/>
          <a:lstStyle/>
          <a:p>
            <a:fld id="{C59DC2A2-F57E-47DC-9AE4-54AAE765B1BD}"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0639255D-A831-4446-B9D4-C2FC136CBB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6483" y="69747"/>
            <a:ext cx="1314633" cy="743054"/>
          </a:xfrm>
          <a:prstGeom prst="rect">
            <a:avLst/>
          </a:prstGeom>
        </p:spPr>
      </p:pic>
    </p:spTree>
    <p:extLst>
      <p:ext uri="{BB962C8B-B14F-4D97-AF65-F5344CB8AC3E}">
        <p14:creationId xmlns:p14="http://schemas.microsoft.com/office/powerpoint/2010/main" val="23609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45990-8865-4034-9478-3C99B2333A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1A963E-610B-4297-AEAF-C2B58CC667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25FA80-3743-4FBF-A467-EE602B4642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398477-3193-4060-A828-F23A1AEAA549}"/>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6" name="Footer Placeholder 5">
            <a:extLst>
              <a:ext uri="{FF2B5EF4-FFF2-40B4-BE49-F238E27FC236}">
                <a16:creationId xmlns:a16="http://schemas.microsoft.com/office/drawing/2014/main" id="{A3C1D960-5C40-45A7-BEB0-89F1614C65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8F078D-4885-4680-B6FF-77FA6690662B}"/>
              </a:ext>
            </a:extLst>
          </p:cNvPr>
          <p:cNvSpPr>
            <a:spLocks noGrp="1"/>
          </p:cNvSpPr>
          <p:nvPr>
            <p:ph type="sldNum" sz="quarter" idx="12"/>
          </p:nvPr>
        </p:nvSpPr>
        <p:spPr/>
        <p:txBody>
          <a:bodyPr/>
          <a:lstStyle/>
          <a:p>
            <a:fld id="{C59DC2A2-F57E-47DC-9AE4-54AAE765B1BD}" type="slidenum">
              <a:rPr lang="en-US" smtClean="0"/>
              <a:t>‹#›</a:t>
            </a:fld>
            <a:endParaRPr lang="en-US"/>
          </a:p>
        </p:txBody>
      </p:sp>
      <p:pic>
        <p:nvPicPr>
          <p:cNvPr id="9" name="Picture 8" descr="A picture containing drawing&#10;&#10;Description automatically generated">
            <a:extLst>
              <a:ext uri="{FF2B5EF4-FFF2-40B4-BE49-F238E27FC236}">
                <a16:creationId xmlns:a16="http://schemas.microsoft.com/office/drawing/2014/main" id="{D217377B-DEEB-41FC-A585-3A0AC26BF1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6483" y="136525"/>
            <a:ext cx="1314633" cy="743054"/>
          </a:xfrm>
          <a:prstGeom prst="rect">
            <a:avLst/>
          </a:prstGeom>
        </p:spPr>
      </p:pic>
    </p:spTree>
    <p:extLst>
      <p:ext uri="{BB962C8B-B14F-4D97-AF65-F5344CB8AC3E}">
        <p14:creationId xmlns:p14="http://schemas.microsoft.com/office/powerpoint/2010/main" val="327587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8BBBC-16A1-491C-94D2-E55FBAB06B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811307-CCF7-4C1B-ADBD-9D874732CC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538106-4FCD-4DB7-B921-4100BC243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7A89E7-F5C7-46ED-AA8D-CCF3802226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7E2051-AA7E-4414-A0C9-627E451599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969459-34A7-4D9C-B608-672D459FB0EB}"/>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8" name="Footer Placeholder 7">
            <a:extLst>
              <a:ext uri="{FF2B5EF4-FFF2-40B4-BE49-F238E27FC236}">
                <a16:creationId xmlns:a16="http://schemas.microsoft.com/office/drawing/2014/main" id="{F499DEBE-EE24-4DA9-BB67-B9DFA93261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6BCF02-1499-43FF-9A45-C762F702FC29}"/>
              </a:ext>
            </a:extLst>
          </p:cNvPr>
          <p:cNvSpPr>
            <a:spLocks noGrp="1"/>
          </p:cNvSpPr>
          <p:nvPr>
            <p:ph type="sldNum" sz="quarter" idx="12"/>
          </p:nvPr>
        </p:nvSpPr>
        <p:spPr/>
        <p:txBody>
          <a:bodyPr/>
          <a:lstStyle/>
          <a:p>
            <a:fld id="{C59DC2A2-F57E-47DC-9AE4-54AAE765B1BD}" type="slidenum">
              <a:rPr lang="en-US" smtClean="0"/>
              <a:t>‹#›</a:t>
            </a:fld>
            <a:endParaRPr lang="en-US"/>
          </a:p>
        </p:txBody>
      </p:sp>
    </p:spTree>
    <p:extLst>
      <p:ext uri="{BB962C8B-B14F-4D97-AF65-F5344CB8AC3E}">
        <p14:creationId xmlns:p14="http://schemas.microsoft.com/office/powerpoint/2010/main" val="56998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FA86-6622-449B-9FF6-B1456328D3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6C8C8E-6533-4985-B3D5-29382D74A2E3}"/>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4" name="Footer Placeholder 3">
            <a:extLst>
              <a:ext uri="{FF2B5EF4-FFF2-40B4-BE49-F238E27FC236}">
                <a16:creationId xmlns:a16="http://schemas.microsoft.com/office/drawing/2014/main" id="{A5C12D18-C46C-4CC8-AB16-3F5F52E35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5997B5-6949-4A16-8DC2-F7E39FA0B0C4}"/>
              </a:ext>
            </a:extLst>
          </p:cNvPr>
          <p:cNvSpPr>
            <a:spLocks noGrp="1"/>
          </p:cNvSpPr>
          <p:nvPr>
            <p:ph type="sldNum" sz="quarter" idx="12"/>
          </p:nvPr>
        </p:nvSpPr>
        <p:spPr/>
        <p:txBody>
          <a:bodyPr/>
          <a:lstStyle/>
          <a:p>
            <a:fld id="{C59DC2A2-F57E-47DC-9AE4-54AAE765B1BD}" type="slidenum">
              <a:rPr lang="en-US" smtClean="0"/>
              <a:t>‹#›</a:t>
            </a:fld>
            <a:endParaRPr lang="en-US"/>
          </a:p>
        </p:txBody>
      </p:sp>
    </p:spTree>
    <p:extLst>
      <p:ext uri="{BB962C8B-B14F-4D97-AF65-F5344CB8AC3E}">
        <p14:creationId xmlns:p14="http://schemas.microsoft.com/office/powerpoint/2010/main" val="312977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3E4729-8EB8-4F54-8B5B-BBDCD55039F6}"/>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3" name="Footer Placeholder 2">
            <a:extLst>
              <a:ext uri="{FF2B5EF4-FFF2-40B4-BE49-F238E27FC236}">
                <a16:creationId xmlns:a16="http://schemas.microsoft.com/office/drawing/2014/main" id="{48E950F8-9D0A-4DF4-9827-EC9472FC72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235238-A9EF-4593-BCDE-A236AAB3C87D}"/>
              </a:ext>
            </a:extLst>
          </p:cNvPr>
          <p:cNvSpPr>
            <a:spLocks noGrp="1"/>
          </p:cNvSpPr>
          <p:nvPr>
            <p:ph type="sldNum" sz="quarter" idx="12"/>
          </p:nvPr>
        </p:nvSpPr>
        <p:spPr/>
        <p:txBody>
          <a:bodyPr/>
          <a:lstStyle/>
          <a:p>
            <a:fld id="{C59DC2A2-F57E-47DC-9AE4-54AAE765B1BD}" type="slidenum">
              <a:rPr lang="en-US" smtClean="0"/>
              <a:t>‹#›</a:t>
            </a:fld>
            <a:endParaRPr lang="en-US"/>
          </a:p>
        </p:txBody>
      </p:sp>
      <p:pic>
        <p:nvPicPr>
          <p:cNvPr id="6" name="Picture 5" descr="A picture containing drawing&#10;&#10;Description automatically generated">
            <a:extLst>
              <a:ext uri="{FF2B5EF4-FFF2-40B4-BE49-F238E27FC236}">
                <a16:creationId xmlns:a16="http://schemas.microsoft.com/office/drawing/2014/main" id="{8CAA428B-365C-47EE-A945-9A25EE0F08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6483" y="136525"/>
            <a:ext cx="1314633" cy="743054"/>
          </a:xfrm>
          <a:prstGeom prst="rect">
            <a:avLst/>
          </a:prstGeom>
        </p:spPr>
      </p:pic>
    </p:spTree>
    <p:extLst>
      <p:ext uri="{BB962C8B-B14F-4D97-AF65-F5344CB8AC3E}">
        <p14:creationId xmlns:p14="http://schemas.microsoft.com/office/powerpoint/2010/main" val="186251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AD5FE-6109-4BBA-A70A-C3BBDA4F9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847AD-4D70-4842-A781-DFCF9A56B3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6DD3C-C930-4AC3-A6F1-45C5AF09C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403796-8EE3-45C1-ACEE-343A9C625F58}"/>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6" name="Footer Placeholder 5">
            <a:extLst>
              <a:ext uri="{FF2B5EF4-FFF2-40B4-BE49-F238E27FC236}">
                <a16:creationId xmlns:a16="http://schemas.microsoft.com/office/drawing/2014/main" id="{CFB70AA2-9226-4DEC-99AB-D193C2E9A4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7F038-FD08-4069-915F-91312172F3C4}"/>
              </a:ext>
            </a:extLst>
          </p:cNvPr>
          <p:cNvSpPr>
            <a:spLocks noGrp="1"/>
          </p:cNvSpPr>
          <p:nvPr>
            <p:ph type="sldNum" sz="quarter" idx="12"/>
          </p:nvPr>
        </p:nvSpPr>
        <p:spPr/>
        <p:txBody>
          <a:bodyPr/>
          <a:lstStyle/>
          <a:p>
            <a:fld id="{C59DC2A2-F57E-47DC-9AE4-54AAE765B1BD}" type="slidenum">
              <a:rPr lang="en-US" smtClean="0"/>
              <a:t>‹#›</a:t>
            </a:fld>
            <a:endParaRPr lang="en-US"/>
          </a:p>
        </p:txBody>
      </p:sp>
    </p:spTree>
    <p:extLst>
      <p:ext uri="{BB962C8B-B14F-4D97-AF65-F5344CB8AC3E}">
        <p14:creationId xmlns:p14="http://schemas.microsoft.com/office/powerpoint/2010/main" val="179660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AD14-2F41-444D-AC46-DBD44BB1C1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3EE0CA-7A06-4828-B216-7FFBCD1CD4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2DF363-6A9B-41AC-876A-A1377E701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28A50-D4E5-476E-BE22-895221F80E8E}"/>
              </a:ext>
            </a:extLst>
          </p:cNvPr>
          <p:cNvSpPr>
            <a:spLocks noGrp="1"/>
          </p:cNvSpPr>
          <p:nvPr>
            <p:ph type="dt" sz="half" idx="10"/>
          </p:nvPr>
        </p:nvSpPr>
        <p:spPr/>
        <p:txBody>
          <a:bodyPr/>
          <a:lstStyle/>
          <a:p>
            <a:fld id="{A7FF7ED9-595D-48B0-AFF4-95A0E789BE7E}" type="datetimeFigureOut">
              <a:rPr lang="en-US" smtClean="0"/>
              <a:t>3/24/2021</a:t>
            </a:fld>
            <a:endParaRPr lang="en-US"/>
          </a:p>
        </p:txBody>
      </p:sp>
      <p:sp>
        <p:nvSpPr>
          <p:cNvPr id="6" name="Footer Placeholder 5">
            <a:extLst>
              <a:ext uri="{FF2B5EF4-FFF2-40B4-BE49-F238E27FC236}">
                <a16:creationId xmlns:a16="http://schemas.microsoft.com/office/drawing/2014/main" id="{E931C55B-EF30-4995-B90F-DB49826DD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FB7CB1-2999-40CF-95A1-1BD0C8D91119}"/>
              </a:ext>
            </a:extLst>
          </p:cNvPr>
          <p:cNvSpPr>
            <a:spLocks noGrp="1"/>
          </p:cNvSpPr>
          <p:nvPr>
            <p:ph type="sldNum" sz="quarter" idx="12"/>
          </p:nvPr>
        </p:nvSpPr>
        <p:spPr/>
        <p:txBody>
          <a:bodyPr/>
          <a:lstStyle/>
          <a:p>
            <a:fld id="{C59DC2A2-F57E-47DC-9AE4-54AAE765B1BD}" type="slidenum">
              <a:rPr lang="en-US" smtClean="0"/>
              <a:t>‹#›</a:t>
            </a:fld>
            <a:endParaRPr lang="en-US"/>
          </a:p>
        </p:txBody>
      </p:sp>
    </p:spTree>
    <p:extLst>
      <p:ext uri="{BB962C8B-B14F-4D97-AF65-F5344CB8AC3E}">
        <p14:creationId xmlns:p14="http://schemas.microsoft.com/office/powerpoint/2010/main" val="176893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3EF1B-B2AD-41CB-9EF7-7A028FD9A5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21E024-A63D-4DB4-B866-4673A249F3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C214CB-2F28-4F1F-9202-772D7EF32B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F7ED9-595D-48B0-AFF4-95A0E789BE7E}" type="datetimeFigureOut">
              <a:rPr lang="en-US" smtClean="0"/>
              <a:t>3/24/2021</a:t>
            </a:fld>
            <a:endParaRPr lang="en-US"/>
          </a:p>
        </p:txBody>
      </p:sp>
      <p:sp>
        <p:nvSpPr>
          <p:cNvPr id="5" name="Footer Placeholder 4">
            <a:extLst>
              <a:ext uri="{FF2B5EF4-FFF2-40B4-BE49-F238E27FC236}">
                <a16:creationId xmlns:a16="http://schemas.microsoft.com/office/drawing/2014/main" id="{53B24DDF-ED72-43DB-8249-C560BEF61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3EF0A6-F56D-475A-9CF0-B3C94B3B91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DC2A2-F57E-47DC-9AE4-54AAE765B1BD}" type="slidenum">
              <a:rPr lang="en-US" smtClean="0"/>
              <a:t>‹#›</a:t>
            </a:fld>
            <a:endParaRPr lang="en-US"/>
          </a:p>
        </p:txBody>
      </p:sp>
    </p:spTree>
    <p:extLst>
      <p:ext uri="{BB962C8B-B14F-4D97-AF65-F5344CB8AC3E}">
        <p14:creationId xmlns:p14="http://schemas.microsoft.com/office/powerpoint/2010/main" val="1892529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D14C4-2CAC-4D1C-834C-C39283B7D259}"/>
              </a:ext>
            </a:extLst>
          </p:cNvPr>
          <p:cNvSpPr>
            <a:spLocks noGrp="1"/>
          </p:cNvSpPr>
          <p:nvPr>
            <p:ph type="ctrTitle"/>
          </p:nvPr>
        </p:nvSpPr>
        <p:spPr/>
        <p:txBody>
          <a:bodyPr/>
          <a:lstStyle/>
          <a:p>
            <a:r>
              <a:rPr lang="en-US" dirty="0"/>
              <a:t>Fairbanks Housing &amp; Homeless Coalition</a:t>
            </a:r>
          </a:p>
        </p:txBody>
      </p:sp>
      <p:sp>
        <p:nvSpPr>
          <p:cNvPr id="3" name="Subtitle 2">
            <a:extLst>
              <a:ext uri="{FF2B5EF4-FFF2-40B4-BE49-F238E27FC236}">
                <a16:creationId xmlns:a16="http://schemas.microsoft.com/office/drawing/2014/main" id="{A3151309-3066-4B13-8D63-8E96AC9D3823}"/>
              </a:ext>
            </a:extLst>
          </p:cNvPr>
          <p:cNvSpPr>
            <a:spLocks noGrp="1"/>
          </p:cNvSpPr>
          <p:nvPr>
            <p:ph type="subTitle" idx="1"/>
          </p:nvPr>
        </p:nvSpPr>
        <p:spPr/>
        <p:txBody>
          <a:bodyPr/>
          <a:lstStyle/>
          <a:p>
            <a:r>
              <a:rPr lang="en-US" dirty="0"/>
              <a:t>Strategic Planning 2020</a:t>
            </a:r>
          </a:p>
        </p:txBody>
      </p:sp>
      <p:sp>
        <p:nvSpPr>
          <p:cNvPr id="4" name="Rectangle 3">
            <a:extLst>
              <a:ext uri="{FF2B5EF4-FFF2-40B4-BE49-F238E27FC236}">
                <a16:creationId xmlns:a16="http://schemas.microsoft.com/office/drawing/2014/main" id="{DA1BE22E-D893-4883-B856-A71FFEAC7EA1}"/>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9046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A69F4-7C8A-452B-890C-AE688A25AC70}"/>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Survey Highlights</a:t>
            </a:r>
          </a:p>
        </p:txBody>
      </p:sp>
      <p:sp>
        <p:nvSpPr>
          <p:cNvPr id="11" name="Rectangle 1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7D92DBD-CE51-49E9-BA11-CEE0A324BB05}"/>
              </a:ext>
            </a:extLst>
          </p:cNvPr>
          <p:cNvPicPr>
            <a:picLocks noGrp="1" noChangeAspect="1"/>
          </p:cNvPicPr>
          <p:nvPr>
            <p:ph idx="1"/>
          </p:nvPr>
        </p:nvPicPr>
        <p:blipFill rotWithShape="1">
          <a:blip r:embed="rId2"/>
          <a:srcRect r="238" b="3"/>
          <a:stretch/>
        </p:blipFill>
        <p:spPr>
          <a:xfrm>
            <a:off x="733507" y="666728"/>
            <a:ext cx="5536001" cy="5465791"/>
          </a:xfrm>
          <a:prstGeom prst="rect">
            <a:avLst/>
          </a:prstGeom>
        </p:spPr>
      </p:pic>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a:extLst>
              <a:ext uri="{FF2B5EF4-FFF2-40B4-BE49-F238E27FC236}">
                <a16:creationId xmlns:a16="http://schemas.microsoft.com/office/drawing/2014/main" id="{3D045881-D2F3-4635-906B-A03171215BEF}"/>
              </a:ext>
            </a:extLst>
          </p:cNvPr>
          <p:cNvPicPr>
            <a:picLocks noChangeAspect="1"/>
          </p:cNvPicPr>
          <p:nvPr/>
        </p:nvPicPr>
        <p:blipFill>
          <a:blip r:embed="rId3"/>
          <a:stretch>
            <a:fillRect/>
          </a:stretch>
        </p:blipFill>
        <p:spPr>
          <a:xfrm>
            <a:off x="274134" y="0"/>
            <a:ext cx="11643732" cy="6858000"/>
          </a:xfrm>
          <a:prstGeom prst="rect">
            <a:avLst/>
          </a:prstGeom>
        </p:spPr>
      </p:pic>
      <p:pic>
        <p:nvPicPr>
          <p:cNvPr id="5" name="Picture 4">
            <a:extLst>
              <a:ext uri="{FF2B5EF4-FFF2-40B4-BE49-F238E27FC236}">
                <a16:creationId xmlns:a16="http://schemas.microsoft.com/office/drawing/2014/main" id="{237617DB-F566-4717-95C7-871A49218C05}"/>
              </a:ext>
            </a:extLst>
          </p:cNvPr>
          <p:cNvPicPr>
            <a:picLocks noChangeAspect="1"/>
          </p:cNvPicPr>
          <p:nvPr/>
        </p:nvPicPr>
        <p:blipFill>
          <a:blip r:embed="rId4"/>
          <a:stretch>
            <a:fillRect/>
          </a:stretch>
        </p:blipFill>
        <p:spPr>
          <a:xfrm>
            <a:off x="185737" y="109537"/>
            <a:ext cx="11820525" cy="6638925"/>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CF4CEE47-373A-4FB7-A3AB-453628133A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329671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A69F4-7C8A-452B-890C-AE688A25AC70}"/>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Survey Highlights</a:t>
            </a:r>
          </a:p>
        </p:txBody>
      </p:sp>
      <p:sp>
        <p:nvSpPr>
          <p:cNvPr id="11" name="Rectangle 1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7D92DBD-CE51-49E9-BA11-CEE0A324BB05}"/>
              </a:ext>
            </a:extLst>
          </p:cNvPr>
          <p:cNvPicPr>
            <a:picLocks noGrp="1" noChangeAspect="1"/>
          </p:cNvPicPr>
          <p:nvPr>
            <p:ph idx="1"/>
          </p:nvPr>
        </p:nvPicPr>
        <p:blipFill rotWithShape="1">
          <a:blip r:embed="rId2"/>
          <a:srcRect r="238" b="3"/>
          <a:stretch/>
        </p:blipFill>
        <p:spPr>
          <a:xfrm>
            <a:off x="733507" y="666728"/>
            <a:ext cx="5536001" cy="5465791"/>
          </a:xfrm>
          <a:prstGeom prst="rect">
            <a:avLst/>
          </a:prstGeom>
        </p:spPr>
      </p:pic>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a:extLst>
              <a:ext uri="{FF2B5EF4-FFF2-40B4-BE49-F238E27FC236}">
                <a16:creationId xmlns:a16="http://schemas.microsoft.com/office/drawing/2014/main" id="{3D045881-D2F3-4635-906B-A03171215BEF}"/>
              </a:ext>
            </a:extLst>
          </p:cNvPr>
          <p:cNvPicPr>
            <a:picLocks noChangeAspect="1"/>
          </p:cNvPicPr>
          <p:nvPr/>
        </p:nvPicPr>
        <p:blipFill>
          <a:blip r:embed="rId3"/>
          <a:stretch>
            <a:fillRect/>
          </a:stretch>
        </p:blipFill>
        <p:spPr>
          <a:xfrm>
            <a:off x="274134" y="0"/>
            <a:ext cx="11643732" cy="6858000"/>
          </a:xfrm>
          <a:prstGeom prst="rect">
            <a:avLst/>
          </a:prstGeom>
        </p:spPr>
      </p:pic>
      <p:pic>
        <p:nvPicPr>
          <p:cNvPr id="5" name="Picture 4">
            <a:extLst>
              <a:ext uri="{FF2B5EF4-FFF2-40B4-BE49-F238E27FC236}">
                <a16:creationId xmlns:a16="http://schemas.microsoft.com/office/drawing/2014/main" id="{237617DB-F566-4717-95C7-871A49218C05}"/>
              </a:ext>
            </a:extLst>
          </p:cNvPr>
          <p:cNvPicPr>
            <a:picLocks noChangeAspect="1"/>
          </p:cNvPicPr>
          <p:nvPr/>
        </p:nvPicPr>
        <p:blipFill>
          <a:blip r:embed="rId4"/>
          <a:stretch>
            <a:fillRect/>
          </a:stretch>
        </p:blipFill>
        <p:spPr>
          <a:xfrm>
            <a:off x="185737" y="109537"/>
            <a:ext cx="11820525" cy="6638925"/>
          </a:xfrm>
          <a:prstGeom prst="rect">
            <a:avLst/>
          </a:prstGeom>
        </p:spPr>
      </p:pic>
      <p:pic>
        <p:nvPicPr>
          <p:cNvPr id="6" name="Picture 5">
            <a:extLst>
              <a:ext uri="{FF2B5EF4-FFF2-40B4-BE49-F238E27FC236}">
                <a16:creationId xmlns:a16="http://schemas.microsoft.com/office/drawing/2014/main" id="{34BA3E62-BCA5-42A3-9BD0-5A21363DC224}"/>
              </a:ext>
            </a:extLst>
          </p:cNvPr>
          <p:cNvPicPr>
            <a:picLocks noChangeAspect="1"/>
          </p:cNvPicPr>
          <p:nvPr/>
        </p:nvPicPr>
        <p:blipFill>
          <a:blip r:embed="rId5"/>
          <a:stretch>
            <a:fillRect/>
          </a:stretch>
        </p:blipFill>
        <p:spPr>
          <a:xfrm>
            <a:off x="195854" y="109537"/>
            <a:ext cx="11658600" cy="6772275"/>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A6E162BD-8607-468B-BB31-F083BF0E06B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1965490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A69F4-7C8A-452B-890C-AE688A25AC70}"/>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Survey Highlights</a:t>
            </a:r>
          </a:p>
        </p:txBody>
      </p:sp>
      <p:sp>
        <p:nvSpPr>
          <p:cNvPr id="11" name="Rectangle 1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a:extLst>
              <a:ext uri="{FF2B5EF4-FFF2-40B4-BE49-F238E27FC236}">
                <a16:creationId xmlns:a16="http://schemas.microsoft.com/office/drawing/2014/main" id="{C09EAD5B-3379-4C2F-B6F1-AB881FB4A7BC}"/>
              </a:ext>
            </a:extLst>
          </p:cNvPr>
          <p:cNvPicPr>
            <a:picLocks noChangeAspect="1"/>
          </p:cNvPicPr>
          <p:nvPr/>
        </p:nvPicPr>
        <p:blipFill>
          <a:blip r:embed="rId2"/>
          <a:stretch>
            <a:fillRect/>
          </a:stretch>
        </p:blipFill>
        <p:spPr>
          <a:xfrm>
            <a:off x="409783" y="62047"/>
            <a:ext cx="11586361" cy="6858000"/>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1AFB98C2-F730-448C-AB99-F1DD87A1E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364135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F45E-61B5-46BB-95A5-05F799407979}"/>
              </a:ext>
            </a:extLst>
          </p:cNvPr>
          <p:cNvSpPr>
            <a:spLocks noGrp="1"/>
          </p:cNvSpPr>
          <p:nvPr>
            <p:ph type="title"/>
          </p:nvPr>
        </p:nvSpPr>
        <p:spPr/>
        <p:txBody>
          <a:bodyPr/>
          <a:lstStyle/>
          <a:p>
            <a:pPr algn="ctr"/>
            <a:r>
              <a:rPr lang="en-US" dirty="0"/>
              <a:t>Next Meeting?</a:t>
            </a:r>
          </a:p>
        </p:txBody>
      </p:sp>
      <p:sp>
        <p:nvSpPr>
          <p:cNvPr id="4" name="Rectangle 3">
            <a:extLst>
              <a:ext uri="{FF2B5EF4-FFF2-40B4-BE49-F238E27FC236}">
                <a16:creationId xmlns:a16="http://schemas.microsoft.com/office/drawing/2014/main" id="{40C53E92-422F-43AD-96EC-3DFC8ADC2C26}"/>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090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F45E-61B5-46BB-95A5-05F799407979}"/>
              </a:ext>
            </a:extLst>
          </p:cNvPr>
          <p:cNvSpPr>
            <a:spLocks noGrp="1"/>
          </p:cNvSpPr>
          <p:nvPr>
            <p:ph type="title"/>
          </p:nvPr>
        </p:nvSpPr>
        <p:spPr/>
        <p:txBody>
          <a:bodyPr/>
          <a:lstStyle/>
          <a:p>
            <a:pPr algn="ctr"/>
            <a:r>
              <a:rPr lang="en-US" dirty="0"/>
              <a:t>Planning Session II</a:t>
            </a:r>
          </a:p>
        </p:txBody>
      </p:sp>
      <p:sp>
        <p:nvSpPr>
          <p:cNvPr id="4" name="Rectangle 3">
            <a:extLst>
              <a:ext uri="{FF2B5EF4-FFF2-40B4-BE49-F238E27FC236}">
                <a16:creationId xmlns:a16="http://schemas.microsoft.com/office/drawing/2014/main" id="{40C53E92-422F-43AD-96EC-3DFC8ADC2C26}"/>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D30927D-7011-4556-9410-4B50C1B244E6}"/>
              </a:ext>
            </a:extLst>
          </p:cNvPr>
          <p:cNvPicPr>
            <a:picLocks noChangeAspect="1"/>
          </p:cNvPicPr>
          <p:nvPr/>
        </p:nvPicPr>
        <p:blipFill>
          <a:blip r:embed="rId2"/>
          <a:stretch>
            <a:fillRect/>
          </a:stretch>
        </p:blipFill>
        <p:spPr>
          <a:xfrm>
            <a:off x="1523603" y="2026798"/>
            <a:ext cx="9144793" cy="2804403"/>
          </a:xfrm>
          <a:prstGeom prst="rect">
            <a:avLst/>
          </a:prstGeom>
        </p:spPr>
      </p:pic>
    </p:spTree>
    <p:extLst>
      <p:ext uri="{BB962C8B-B14F-4D97-AF65-F5344CB8AC3E}">
        <p14:creationId xmlns:p14="http://schemas.microsoft.com/office/powerpoint/2010/main" val="88294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F45E-61B5-46BB-95A5-05F799407979}"/>
              </a:ext>
            </a:extLst>
          </p:cNvPr>
          <p:cNvSpPr>
            <a:spLocks noGrp="1"/>
          </p:cNvSpPr>
          <p:nvPr>
            <p:ph type="title"/>
          </p:nvPr>
        </p:nvSpPr>
        <p:spPr/>
        <p:txBody>
          <a:bodyPr/>
          <a:lstStyle/>
          <a:p>
            <a:pPr algn="ctr"/>
            <a:r>
              <a:rPr lang="en-US" dirty="0"/>
              <a:t>Identified Service Gaps</a:t>
            </a:r>
          </a:p>
        </p:txBody>
      </p:sp>
      <p:sp>
        <p:nvSpPr>
          <p:cNvPr id="4" name="Rectangle 3">
            <a:extLst>
              <a:ext uri="{FF2B5EF4-FFF2-40B4-BE49-F238E27FC236}">
                <a16:creationId xmlns:a16="http://schemas.microsoft.com/office/drawing/2014/main" id="{40C53E92-422F-43AD-96EC-3DFC8ADC2C26}"/>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6B9D46E5-8A35-4DF9-8858-F57173901F55}"/>
              </a:ext>
            </a:extLst>
          </p:cNvPr>
          <p:cNvSpPr>
            <a:spLocks noGrp="1"/>
          </p:cNvSpPr>
          <p:nvPr>
            <p:ph idx="1"/>
          </p:nvPr>
        </p:nvSpPr>
        <p:spPr>
          <a:xfrm>
            <a:off x="838200" y="1825625"/>
            <a:ext cx="10515600" cy="4351338"/>
          </a:xfrm>
        </p:spPr>
        <p:txBody>
          <a:bodyPr>
            <a:normAutofit fontScale="92500" lnSpcReduction="10000"/>
          </a:bodyPr>
          <a:lstStyle/>
          <a:p>
            <a:pPr lvl="0"/>
            <a:r>
              <a:rPr lang="en-US" b="1" dirty="0"/>
              <a:t>Senior Housing:</a:t>
            </a:r>
            <a:r>
              <a:rPr lang="en-US" dirty="0"/>
              <a:t> The waitlist for subsidized senior housing is nine months to two years long currently and the senior population in Fairbanks will double over the next ten years.</a:t>
            </a:r>
          </a:p>
          <a:p>
            <a:pPr lvl="0"/>
            <a:r>
              <a:rPr lang="en-US" b="1" dirty="0"/>
              <a:t>Behavioral Health Services: </a:t>
            </a:r>
            <a:r>
              <a:rPr lang="en-US" dirty="0"/>
              <a:t>Local behavioral health service capacity is less than current demand for services, particularly for people that are unwilling or unable to make an office appointment.</a:t>
            </a:r>
          </a:p>
          <a:p>
            <a:pPr lvl="0"/>
            <a:r>
              <a:rPr lang="en-US" b="1" dirty="0"/>
              <a:t>Transitional Housing for 18-25 year old people: </a:t>
            </a:r>
            <a:r>
              <a:rPr lang="en-US" dirty="0"/>
              <a:t>Current national best practices promote 18 -24 months of supportive housing for transitional age youth. We don’t have youth transitional housing in Fairbanks.</a:t>
            </a:r>
          </a:p>
          <a:p>
            <a:pPr lvl="0"/>
            <a:r>
              <a:rPr lang="en-US" b="1" dirty="0"/>
              <a:t>Long-Term Case Management: </a:t>
            </a:r>
            <a:r>
              <a:rPr lang="en-US" dirty="0"/>
              <a:t>We discussed the need for case management beyond initial stabilization services.  </a:t>
            </a:r>
          </a:p>
          <a:p>
            <a:pPr marL="0" indent="0">
              <a:buNone/>
            </a:pPr>
            <a:endParaRPr lang="en-US" dirty="0"/>
          </a:p>
        </p:txBody>
      </p:sp>
    </p:spTree>
    <p:extLst>
      <p:ext uri="{BB962C8B-B14F-4D97-AF65-F5344CB8AC3E}">
        <p14:creationId xmlns:p14="http://schemas.microsoft.com/office/powerpoint/2010/main" val="1400978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F45E-61B5-46BB-95A5-05F799407979}"/>
              </a:ext>
            </a:extLst>
          </p:cNvPr>
          <p:cNvSpPr>
            <a:spLocks noGrp="1"/>
          </p:cNvSpPr>
          <p:nvPr>
            <p:ph type="title"/>
          </p:nvPr>
        </p:nvSpPr>
        <p:spPr/>
        <p:txBody>
          <a:bodyPr/>
          <a:lstStyle/>
          <a:p>
            <a:pPr algn="ctr"/>
            <a:r>
              <a:rPr lang="en-US" dirty="0"/>
              <a:t>Identified Service Gaps</a:t>
            </a:r>
          </a:p>
        </p:txBody>
      </p:sp>
      <p:sp>
        <p:nvSpPr>
          <p:cNvPr id="4" name="Rectangle 3">
            <a:extLst>
              <a:ext uri="{FF2B5EF4-FFF2-40B4-BE49-F238E27FC236}">
                <a16:creationId xmlns:a16="http://schemas.microsoft.com/office/drawing/2014/main" id="{40C53E92-422F-43AD-96EC-3DFC8ADC2C26}"/>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6B9D46E5-8A35-4DF9-8858-F57173901F55}"/>
              </a:ext>
            </a:extLst>
          </p:cNvPr>
          <p:cNvSpPr>
            <a:spLocks noGrp="1"/>
          </p:cNvSpPr>
          <p:nvPr>
            <p:ph idx="1"/>
          </p:nvPr>
        </p:nvSpPr>
        <p:spPr>
          <a:xfrm>
            <a:off x="838200" y="1825625"/>
            <a:ext cx="10515600" cy="4351338"/>
          </a:xfrm>
        </p:spPr>
        <p:txBody>
          <a:bodyPr>
            <a:normAutofit fontScale="70000" lnSpcReduction="20000"/>
          </a:bodyPr>
          <a:lstStyle/>
          <a:p>
            <a:pPr lvl="0"/>
            <a:r>
              <a:rPr lang="en-US" b="1" dirty="0"/>
              <a:t>Permanent Supportive Housing for SMI/Dual Diagnosis: </a:t>
            </a:r>
            <a:r>
              <a:rPr lang="en-US" dirty="0"/>
              <a:t>Fairbanks has a lack of PSH for people with severe mental illness or dual diagnosis. The Coordinated Entry System (CES) Prioritization List has people that fit this description who do not seem eligible for existing PSH or have been removed from local PSH (typically due to safety concerns for other residents)</a:t>
            </a:r>
          </a:p>
          <a:p>
            <a:pPr lvl="0"/>
            <a:r>
              <a:rPr lang="en-US" b="1" dirty="0"/>
              <a:t>Peer Support / Service Navigation: </a:t>
            </a:r>
            <a:r>
              <a:rPr lang="en-US" dirty="0"/>
              <a:t>We discussed the need for expanding local peer support / service navigation programs.</a:t>
            </a:r>
          </a:p>
          <a:p>
            <a:pPr lvl="0"/>
            <a:r>
              <a:rPr lang="en-US" b="1" dirty="0"/>
              <a:t>Service options for people trespassed from current services: </a:t>
            </a:r>
            <a:r>
              <a:rPr lang="en-US" dirty="0"/>
              <a:t>Every year we have several people that fall through the cracks by “burning bridges” at multiple organizations in a short period of time. Typically, people are accepted back into the services after a period of time depending upon the reason for the trespass and the agency, but often the time that they are trespassed is when they need the most help. We discussed the need for a no barrier crisis management service similar to Crisis Now.</a:t>
            </a:r>
          </a:p>
          <a:p>
            <a:pPr lvl="0"/>
            <a:r>
              <a:rPr lang="en-US" b="1" dirty="0"/>
              <a:t>LGBTQ Host Home Program: </a:t>
            </a:r>
            <a:r>
              <a:rPr lang="en-US" dirty="0"/>
              <a:t>Fairbanks does not currently have a LGBTQ Host Home program similar to Choosing Our Roots in Anchorage.</a:t>
            </a:r>
          </a:p>
          <a:p>
            <a:pPr lvl="0"/>
            <a:r>
              <a:rPr lang="en-US" b="1" dirty="0"/>
              <a:t>Plan for increased homelessness: </a:t>
            </a:r>
            <a:r>
              <a:rPr lang="en-US" dirty="0"/>
              <a:t>We had some discussion about the need to be prepared for increased homelessness due to COVID-19.</a:t>
            </a:r>
          </a:p>
          <a:p>
            <a:pPr marL="0" indent="0">
              <a:buNone/>
            </a:pPr>
            <a:endParaRPr lang="en-US" dirty="0"/>
          </a:p>
        </p:txBody>
      </p:sp>
    </p:spTree>
    <p:extLst>
      <p:ext uri="{BB962C8B-B14F-4D97-AF65-F5344CB8AC3E}">
        <p14:creationId xmlns:p14="http://schemas.microsoft.com/office/powerpoint/2010/main" val="432847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10F54FE-219B-4991-A09E-3FE3641F5A8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94723" y="359081"/>
            <a:ext cx="8221398" cy="5942970"/>
          </a:xfrm>
        </p:spPr>
      </p:pic>
      <p:sp>
        <p:nvSpPr>
          <p:cNvPr id="13" name="Title 1">
            <a:extLst>
              <a:ext uri="{FF2B5EF4-FFF2-40B4-BE49-F238E27FC236}">
                <a16:creationId xmlns:a16="http://schemas.microsoft.com/office/drawing/2014/main" id="{6924AFD2-C50B-433C-A8DC-1F264B0E2863}"/>
              </a:ext>
            </a:extLst>
          </p:cNvPr>
          <p:cNvSpPr>
            <a:spLocks noGrp="1"/>
          </p:cNvSpPr>
          <p:nvPr>
            <p:ph type="title"/>
          </p:nvPr>
        </p:nvSpPr>
        <p:spPr>
          <a:xfrm>
            <a:off x="8882743" y="2023110"/>
            <a:ext cx="3082834" cy="2846070"/>
          </a:xfrm>
        </p:spPr>
        <p:txBody>
          <a:bodyPr vert="horz" lIns="91440" tIns="45720" rIns="91440" bIns="45720" rtlCol="0" anchor="ctr">
            <a:normAutofit/>
          </a:bodyPr>
          <a:lstStyle/>
          <a:p>
            <a:r>
              <a:rPr lang="en-US" sz="3400" dirty="0"/>
              <a:t>2020 PRIORITIZATION</a:t>
            </a:r>
            <a:br>
              <a:rPr lang="en-US" sz="3400" dirty="0"/>
            </a:br>
            <a:endParaRPr lang="en-US" sz="3400" dirty="0"/>
          </a:p>
        </p:txBody>
      </p:sp>
    </p:spTree>
    <p:extLst>
      <p:ext uri="{BB962C8B-B14F-4D97-AF65-F5344CB8AC3E}">
        <p14:creationId xmlns:p14="http://schemas.microsoft.com/office/powerpoint/2010/main" val="1899978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F45E-61B5-46BB-95A5-05F799407979}"/>
              </a:ext>
            </a:extLst>
          </p:cNvPr>
          <p:cNvSpPr>
            <a:spLocks noGrp="1"/>
          </p:cNvSpPr>
          <p:nvPr>
            <p:ph type="title"/>
          </p:nvPr>
        </p:nvSpPr>
        <p:spPr/>
        <p:txBody>
          <a:bodyPr/>
          <a:lstStyle/>
          <a:p>
            <a:pPr algn="ctr"/>
            <a:r>
              <a:rPr lang="en-US" dirty="0"/>
              <a:t>Project Ideas?</a:t>
            </a:r>
          </a:p>
        </p:txBody>
      </p:sp>
      <p:sp>
        <p:nvSpPr>
          <p:cNvPr id="3" name="Content Placeholder 2">
            <a:extLst>
              <a:ext uri="{FF2B5EF4-FFF2-40B4-BE49-F238E27FC236}">
                <a16:creationId xmlns:a16="http://schemas.microsoft.com/office/drawing/2014/main" id="{66D427DC-2895-4533-A773-AC739186D5BD}"/>
              </a:ext>
            </a:extLst>
          </p:cNvPr>
          <p:cNvSpPr>
            <a:spLocks noGrp="1"/>
          </p:cNvSpPr>
          <p:nvPr>
            <p:ph idx="1"/>
          </p:nvPr>
        </p:nvSpPr>
        <p:spPr/>
        <p:txBody>
          <a:bodyPr/>
          <a:lstStyle/>
          <a:p>
            <a:r>
              <a:rPr lang="en-US" dirty="0"/>
              <a:t>________________________________________________________</a:t>
            </a:r>
          </a:p>
          <a:p>
            <a:r>
              <a:rPr lang="en-US" dirty="0"/>
              <a:t>________________________________________________________</a:t>
            </a:r>
          </a:p>
          <a:p>
            <a:r>
              <a:rPr lang="en-US" dirty="0"/>
              <a:t>________________________________________________________</a:t>
            </a:r>
          </a:p>
          <a:p>
            <a:r>
              <a:rPr lang="en-US" dirty="0"/>
              <a:t>________________________________________________________</a:t>
            </a:r>
          </a:p>
          <a:p>
            <a:r>
              <a:rPr lang="en-US" dirty="0"/>
              <a:t>________________________________________________________</a:t>
            </a:r>
          </a:p>
        </p:txBody>
      </p:sp>
      <p:sp>
        <p:nvSpPr>
          <p:cNvPr id="4" name="Rectangle 3">
            <a:extLst>
              <a:ext uri="{FF2B5EF4-FFF2-40B4-BE49-F238E27FC236}">
                <a16:creationId xmlns:a16="http://schemas.microsoft.com/office/drawing/2014/main" id="{40C53E92-422F-43AD-96EC-3DFC8ADC2C26}"/>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15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159C6E-1FE9-448C-9DA7-59FA94C591BC}"/>
              </a:ext>
            </a:extLst>
          </p:cNvPr>
          <p:cNvSpPr/>
          <p:nvPr/>
        </p:nvSpPr>
        <p:spPr>
          <a:xfrm>
            <a:off x="946150" y="313541"/>
            <a:ext cx="10299700" cy="5632311"/>
          </a:xfrm>
          <a:prstGeom prst="rect">
            <a:avLst/>
          </a:prstGeom>
        </p:spPr>
        <p:txBody>
          <a:bodyPr wrap="square">
            <a:spAutoFit/>
          </a:bodyPr>
          <a:lstStyle/>
          <a:p>
            <a:pPr algn="ctr"/>
            <a:r>
              <a:rPr lang="en-US" sz="2400" b="1" u="sng" dirty="0"/>
              <a:t>Agenda</a:t>
            </a:r>
          </a:p>
          <a:p>
            <a:pPr marL="285750" indent="-285750">
              <a:buFont typeface="Arial" panose="020B0604020202020204" pitchFamily="34" charset="0"/>
              <a:buChar char="•"/>
            </a:pPr>
            <a:r>
              <a:rPr lang="en-US" sz="2400" dirty="0"/>
              <a:t>Introductions </a:t>
            </a:r>
          </a:p>
          <a:p>
            <a:endParaRPr lang="en-US" sz="2400" dirty="0"/>
          </a:p>
          <a:p>
            <a:pPr marL="285750" indent="-285750">
              <a:buFont typeface="Arial" panose="020B0604020202020204" pitchFamily="34" charset="0"/>
              <a:buChar char="•"/>
            </a:pPr>
            <a:r>
              <a:rPr lang="en-US" sz="2400" dirty="0"/>
              <a:t>Current Situation</a:t>
            </a:r>
          </a:p>
          <a:p>
            <a:pPr marL="742950" lvl="1" indent="-285750">
              <a:buFont typeface="Arial" panose="020B0604020202020204" pitchFamily="34" charset="0"/>
              <a:buChar char="•"/>
            </a:pPr>
            <a:r>
              <a:rPr lang="en-US" sz="2400" dirty="0"/>
              <a:t>2020 data highlights</a:t>
            </a:r>
          </a:p>
          <a:p>
            <a:pPr marL="742950" lvl="1" indent="-285750">
              <a:buFont typeface="Arial" panose="020B0604020202020204" pitchFamily="34" charset="0"/>
              <a:buChar char="•"/>
            </a:pPr>
            <a:r>
              <a:rPr lang="en-US" sz="2400" dirty="0"/>
              <a:t>2019 plan</a:t>
            </a:r>
          </a:p>
          <a:p>
            <a:pPr marL="742950" lvl="1" indent="-285750">
              <a:buFont typeface="Arial" panose="020B0604020202020204" pitchFamily="34" charset="0"/>
              <a:buChar char="•"/>
            </a:pPr>
            <a:r>
              <a:rPr lang="en-US" sz="2400" dirty="0"/>
              <a:t>Ten Year Plan (drafted in 2013, last formal review in 2018)</a:t>
            </a:r>
          </a:p>
          <a:p>
            <a:pPr lvl="1"/>
            <a:endParaRPr lang="en-US" sz="2400" dirty="0"/>
          </a:p>
          <a:p>
            <a:pPr marL="285750" indent="-285750">
              <a:buFont typeface="Arial" panose="020B0604020202020204" pitchFamily="34" charset="0"/>
              <a:buChar char="•"/>
            </a:pPr>
            <a:r>
              <a:rPr lang="en-US" sz="2400" dirty="0"/>
              <a:t>Service Gaps</a:t>
            </a:r>
          </a:p>
          <a:p>
            <a:pPr marL="742950" lvl="1" indent="-285750">
              <a:buFont typeface="Arial" panose="020B0604020202020204" pitchFamily="34" charset="0"/>
              <a:buChar char="•"/>
            </a:pPr>
            <a:r>
              <a:rPr lang="en-US" sz="2400" dirty="0"/>
              <a:t>Open discussion of service gaps</a:t>
            </a:r>
          </a:p>
          <a:p>
            <a:pPr marL="742950" lvl="1" indent="-285750">
              <a:buFont typeface="Arial" panose="020B0604020202020204" pitchFamily="34" charset="0"/>
              <a:buChar char="•"/>
            </a:pPr>
            <a:r>
              <a:rPr lang="en-US" sz="2400" dirty="0"/>
              <a:t>Survey results (survey report contains unedited public comments)</a:t>
            </a:r>
          </a:p>
          <a:p>
            <a:pPr lvl="1"/>
            <a:endParaRPr lang="en-US" sz="2400" dirty="0"/>
          </a:p>
          <a:p>
            <a:pPr marL="285750" indent="-285750">
              <a:buFont typeface="Arial" panose="020B0604020202020204" pitchFamily="34" charset="0"/>
              <a:buChar char="•"/>
            </a:pPr>
            <a:r>
              <a:rPr lang="en-US" sz="2400" dirty="0"/>
              <a:t>Begin brainstorming projects to mitigate or eliminate service gaps</a:t>
            </a:r>
          </a:p>
          <a:p>
            <a:endParaRPr lang="en-US" sz="2400" dirty="0"/>
          </a:p>
          <a:p>
            <a:pPr marL="285750" indent="-285750">
              <a:buFont typeface="Arial" panose="020B0604020202020204" pitchFamily="34" charset="0"/>
              <a:buChar char="•"/>
            </a:pPr>
            <a:r>
              <a:rPr lang="en-US" sz="2400" dirty="0"/>
              <a:t>Set next meeting date/time</a:t>
            </a:r>
          </a:p>
        </p:txBody>
      </p:sp>
      <p:sp>
        <p:nvSpPr>
          <p:cNvPr id="3" name="Rectangle 2">
            <a:extLst>
              <a:ext uri="{FF2B5EF4-FFF2-40B4-BE49-F238E27FC236}">
                <a16:creationId xmlns:a16="http://schemas.microsoft.com/office/drawing/2014/main" id="{B17FD888-AC0C-45DC-BE38-9CC29BA94857}"/>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273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C544F-F9C1-4D34-A6B1-4C955D0C4B38}"/>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400" dirty="0"/>
              <a:t>DATA HIGHLIGHTS</a:t>
            </a:r>
          </a:p>
        </p:txBody>
      </p:sp>
      <p:sp>
        <p:nvSpPr>
          <p:cNvPr id="15" name="Rectangle 1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screenshot of a map&#10;&#10;Description automatically generated">
            <a:extLst>
              <a:ext uri="{FF2B5EF4-FFF2-40B4-BE49-F238E27FC236}">
                <a16:creationId xmlns:a16="http://schemas.microsoft.com/office/drawing/2014/main" id="{60E728D0-966D-44E8-9BE2-86742C58723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29" r="-1" b="-1"/>
          <a:stretch/>
        </p:blipFill>
        <p:spPr>
          <a:xfrm>
            <a:off x="545238" y="858525"/>
            <a:ext cx="7608304" cy="5211906"/>
          </a:xfrm>
          <a:prstGeom prst="rect">
            <a:avLst/>
          </a:prstGeom>
        </p:spPr>
      </p:pic>
      <p:sp>
        <p:nvSpPr>
          <p:cNvPr id="19" name="Rectangle 18">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containing drawing&#10;&#10;Description automatically generated">
            <a:extLst>
              <a:ext uri="{FF2B5EF4-FFF2-40B4-BE49-F238E27FC236}">
                <a16:creationId xmlns:a16="http://schemas.microsoft.com/office/drawing/2014/main" id="{8FF03A0F-DD79-437C-9061-D219A34176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291806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C544F-F9C1-4D34-A6B1-4C955D0C4B38}"/>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400" dirty="0"/>
              <a:t>DATA HIGHLIGHTS</a:t>
            </a:r>
          </a:p>
        </p:txBody>
      </p:sp>
      <p:sp>
        <p:nvSpPr>
          <p:cNvPr id="15" name="Rectangle 1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60E728D0-966D-44E8-9BE2-86742C58723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65528" y="300447"/>
            <a:ext cx="8394774" cy="5893246"/>
          </a:xfrm>
          <a:prstGeom prst="rect">
            <a:avLst/>
          </a:prstGeom>
        </p:spPr>
      </p:pic>
      <p:sp>
        <p:nvSpPr>
          <p:cNvPr id="19" name="Rectangle 18">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3C93129-906E-4BAE-9FAB-237CA890B039}"/>
              </a:ext>
            </a:extLst>
          </p:cNvPr>
          <p:cNvSpPr txBox="1"/>
          <p:nvPr/>
        </p:nvSpPr>
        <p:spPr>
          <a:xfrm>
            <a:off x="8581849" y="4253637"/>
            <a:ext cx="3610152" cy="2031325"/>
          </a:xfrm>
          <a:prstGeom prst="rect">
            <a:avLst/>
          </a:prstGeom>
          <a:noFill/>
        </p:spPr>
        <p:txBody>
          <a:bodyPr wrap="square" rtlCol="0">
            <a:spAutoFit/>
          </a:bodyPr>
          <a:lstStyle/>
          <a:p>
            <a:r>
              <a:rPr lang="en-US" dirty="0"/>
              <a:t>Alaska 4  year average: 1,930 people</a:t>
            </a:r>
          </a:p>
          <a:p>
            <a:endParaRPr lang="en-US" dirty="0"/>
          </a:p>
          <a:p>
            <a:r>
              <a:rPr lang="en-US" dirty="0"/>
              <a:t>Fairbanks percentage of total: </a:t>
            </a:r>
          </a:p>
          <a:p>
            <a:r>
              <a:rPr lang="en-US" dirty="0"/>
              <a:t>	2017: 13.2%</a:t>
            </a:r>
          </a:p>
          <a:p>
            <a:r>
              <a:rPr lang="en-US" dirty="0"/>
              <a:t>	2018: 10.8%</a:t>
            </a:r>
          </a:p>
          <a:p>
            <a:r>
              <a:rPr lang="en-US" dirty="0"/>
              <a:t>	2019: 10.7%</a:t>
            </a:r>
          </a:p>
          <a:p>
            <a:r>
              <a:rPr lang="en-US" dirty="0"/>
              <a:t>                 2020: 10.1%</a:t>
            </a:r>
          </a:p>
        </p:txBody>
      </p:sp>
      <p:pic>
        <p:nvPicPr>
          <p:cNvPr id="9" name="Picture 8" descr="A picture containing drawing&#10;&#10;Description automatically generated">
            <a:extLst>
              <a:ext uri="{FF2B5EF4-FFF2-40B4-BE49-F238E27FC236}">
                <a16:creationId xmlns:a16="http://schemas.microsoft.com/office/drawing/2014/main" id="{70F7301C-A39F-4A79-9DED-BEFFDEC07C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11460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E10F54FE-219B-4991-A09E-3FE3641F5A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9889" y="79302"/>
            <a:ext cx="8221398" cy="6661132"/>
          </a:xfrm>
        </p:spPr>
      </p:pic>
      <p:sp>
        <p:nvSpPr>
          <p:cNvPr id="13" name="Title 1">
            <a:extLst>
              <a:ext uri="{FF2B5EF4-FFF2-40B4-BE49-F238E27FC236}">
                <a16:creationId xmlns:a16="http://schemas.microsoft.com/office/drawing/2014/main" id="{6924AFD2-C50B-433C-A8DC-1F264B0E2863}"/>
              </a:ext>
            </a:extLst>
          </p:cNvPr>
          <p:cNvSpPr>
            <a:spLocks noGrp="1"/>
          </p:cNvSpPr>
          <p:nvPr>
            <p:ph type="title"/>
          </p:nvPr>
        </p:nvSpPr>
        <p:spPr>
          <a:xfrm>
            <a:off x="8882743" y="2023110"/>
            <a:ext cx="3082834" cy="2846070"/>
          </a:xfrm>
        </p:spPr>
        <p:txBody>
          <a:bodyPr vert="horz" lIns="91440" tIns="45720" rIns="91440" bIns="45720" rtlCol="0" anchor="ctr">
            <a:normAutofit/>
          </a:bodyPr>
          <a:lstStyle/>
          <a:p>
            <a:r>
              <a:rPr lang="en-US" sz="3400" dirty="0"/>
              <a:t>2019 PRIORITIZATION</a:t>
            </a:r>
            <a:br>
              <a:rPr lang="en-US" sz="3400" dirty="0"/>
            </a:br>
            <a:endParaRPr lang="en-US" sz="3400" dirty="0"/>
          </a:p>
        </p:txBody>
      </p:sp>
    </p:spTree>
    <p:extLst>
      <p:ext uri="{BB962C8B-B14F-4D97-AF65-F5344CB8AC3E}">
        <p14:creationId xmlns:p14="http://schemas.microsoft.com/office/powerpoint/2010/main" val="302678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1BBB-C3B2-47EA-B58F-C5141DF76890}"/>
              </a:ext>
            </a:extLst>
          </p:cNvPr>
          <p:cNvSpPr>
            <a:spLocks noGrp="1"/>
          </p:cNvSpPr>
          <p:nvPr>
            <p:ph type="title"/>
          </p:nvPr>
        </p:nvSpPr>
        <p:spPr>
          <a:xfrm>
            <a:off x="396573" y="320675"/>
            <a:ext cx="11407487" cy="1325563"/>
          </a:xfrm>
        </p:spPr>
        <p:txBody>
          <a:bodyPr>
            <a:normAutofit/>
          </a:bodyPr>
          <a:lstStyle/>
          <a:p>
            <a:r>
              <a:rPr lang="en-US" sz="5400"/>
              <a:t>Additional TYP Objectives</a:t>
            </a:r>
          </a:p>
        </p:txBody>
      </p:sp>
      <p:sp>
        <p:nvSpPr>
          <p:cNvPr id="9" name="Rectangle 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6D19057-4379-4ED4-BBF7-29001C5BBB28}"/>
              </a:ext>
            </a:extLst>
          </p:cNvPr>
          <p:cNvGraphicFramePr>
            <a:graphicFrameLocks noGrp="1"/>
          </p:cNvGraphicFramePr>
          <p:nvPr>
            <p:ph idx="1"/>
            <p:extLst>
              <p:ext uri="{D42A27DB-BD31-4B8C-83A1-F6EECF244321}">
                <p14:modId xmlns:p14="http://schemas.microsoft.com/office/powerpoint/2010/main" val="2133414548"/>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6AA3CF72-81A1-465E-840F-05523C9CAB73}"/>
              </a:ext>
            </a:extLst>
          </p:cNvPr>
          <p:cNvSpPr/>
          <p:nvPr/>
        </p:nvSpPr>
        <p:spPr>
          <a:xfrm>
            <a:off x="0" y="0"/>
            <a:ext cx="39657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380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F45E-61B5-46BB-95A5-05F799407979}"/>
              </a:ext>
            </a:extLst>
          </p:cNvPr>
          <p:cNvSpPr>
            <a:spLocks noGrp="1"/>
          </p:cNvSpPr>
          <p:nvPr>
            <p:ph type="title"/>
          </p:nvPr>
        </p:nvSpPr>
        <p:spPr/>
        <p:txBody>
          <a:bodyPr/>
          <a:lstStyle/>
          <a:p>
            <a:pPr algn="ctr"/>
            <a:r>
              <a:rPr lang="en-US" dirty="0"/>
              <a:t>Service Gaps?</a:t>
            </a:r>
          </a:p>
        </p:txBody>
      </p:sp>
      <p:sp>
        <p:nvSpPr>
          <p:cNvPr id="3" name="Content Placeholder 2">
            <a:extLst>
              <a:ext uri="{FF2B5EF4-FFF2-40B4-BE49-F238E27FC236}">
                <a16:creationId xmlns:a16="http://schemas.microsoft.com/office/drawing/2014/main" id="{66D427DC-2895-4533-A773-AC739186D5BD}"/>
              </a:ext>
            </a:extLst>
          </p:cNvPr>
          <p:cNvSpPr>
            <a:spLocks noGrp="1"/>
          </p:cNvSpPr>
          <p:nvPr>
            <p:ph idx="1"/>
          </p:nvPr>
        </p:nvSpPr>
        <p:spPr/>
        <p:txBody>
          <a:bodyPr/>
          <a:lstStyle/>
          <a:p>
            <a:r>
              <a:rPr lang="en-US" dirty="0"/>
              <a:t>________________________________________________________</a:t>
            </a:r>
          </a:p>
          <a:p>
            <a:r>
              <a:rPr lang="en-US" dirty="0"/>
              <a:t>________________________________________________________</a:t>
            </a:r>
          </a:p>
          <a:p>
            <a:r>
              <a:rPr lang="en-US" dirty="0"/>
              <a:t>________________________________________________________</a:t>
            </a:r>
          </a:p>
          <a:p>
            <a:r>
              <a:rPr lang="en-US" dirty="0"/>
              <a:t>________________________________________________________</a:t>
            </a:r>
          </a:p>
          <a:p>
            <a:r>
              <a:rPr lang="en-US" dirty="0"/>
              <a:t>________________________________________________________</a:t>
            </a:r>
          </a:p>
        </p:txBody>
      </p:sp>
      <p:sp>
        <p:nvSpPr>
          <p:cNvPr id="4" name="Rectangle 3">
            <a:extLst>
              <a:ext uri="{FF2B5EF4-FFF2-40B4-BE49-F238E27FC236}">
                <a16:creationId xmlns:a16="http://schemas.microsoft.com/office/drawing/2014/main" id="{40C53E92-422F-43AD-96EC-3DFC8ADC2C26}"/>
              </a:ext>
            </a:extLst>
          </p:cNvPr>
          <p:cNvSpPr/>
          <p:nvPr/>
        </p:nvSpPr>
        <p:spPr>
          <a:xfrm>
            <a:off x="0" y="0"/>
            <a:ext cx="8382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040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A69F4-7C8A-452B-890C-AE688A25AC70}"/>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Survey Highlights</a:t>
            </a:r>
          </a:p>
        </p:txBody>
      </p:sp>
      <p:sp>
        <p:nvSpPr>
          <p:cNvPr id="11" name="Rectangle 1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7D92DBD-CE51-49E9-BA11-CEE0A324BB05}"/>
              </a:ext>
            </a:extLst>
          </p:cNvPr>
          <p:cNvPicPr>
            <a:picLocks noGrp="1" noChangeAspect="1"/>
          </p:cNvPicPr>
          <p:nvPr>
            <p:ph idx="1"/>
          </p:nvPr>
        </p:nvPicPr>
        <p:blipFill rotWithShape="1">
          <a:blip r:embed="rId2"/>
          <a:srcRect r="238" b="3"/>
          <a:stretch/>
        </p:blipFill>
        <p:spPr>
          <a:xfrm>
            <a:off x="733507" y="666728"/>
            <a:ext cx="5536001" cy="5465791"/>
          </a:xfrm>
          <a:prstGeom prst="rect">
            <a:avLst/>
          </a:prstGeom>
        </p:spPr>
      </p:pic>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A picture containing drawing&#10;&#10;Description automatically generated">
            <a:extLst>
              <a:ext uri="{FF2B5EF4-FFF2-40B4-BE49-F238E27FC236}">
                <a16:creationId xmlns:a16="http://schemas.microsoft.com/office/drawing/2014/main" id="{DFD012E7-FB5B-487E-824A-02DED1079D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370993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A69F4-7C8A-452B-890C-AE688A25AC70}"/>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Survey Highlights</a:t>
            </a:r>
          </a:p>
        </p:txBody>
      </p:sp>
      <p:sp>
        <p:nvSpPr>
          <p:cNvPr id="11" name="Rectangle 1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7D92DBD-CE51-49E9-BA11-CEE0A324BB05}"/>
              </a:ext>
            </a:extLst>
          </p:cNvPr>
          <p:cNvPicPr>
            <a:picLocks noGrp="1" noChangeAspect="1"/>
          </p:cNvPicPr>
          <p:nvPr>
            <p:ph idx="1"/>
          </p:nvPr>
        </p:nvPicPr>
        <p:blipFill rotWithShape="1">
          <a:blip r:embed="rId2"/>
          <a:srcRect r="238" b="3"/>
          <a:stretch/>
        </p:blipFill>
        <p:spPr>
          <a:xfrm>
            <a:off x="733507" y="666728"/>
            <a:ext cx="5536001" cy="5465791"/>
          </a:xfrm>
          <a:prstGeom prst="rect">
            <a:avLst/>
          </a:prstGeom>
        </p:spPr>
      </p:pic>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a:extLst>
              <a:ext uri="{FF2B5EF4-FFF2-40B4-BE49-F238E27FC236}">
                <a16:creationId xmlns:a16="http://schemas.microsoft.com/office/drawing/2014/main" id="{3D045881-D2F3-4635-906B-A03171215BEF}"/>
              </a:ext>
            </a:extLst>
          </p:cNvPr>
          <p:cNvPicPr>
            <a:picLocks noChangeAspect="1"/>
          </p:cNvPicPr>
          <p:nvPr/>
        </p:nvPicPr>
        <p:blipFill>
          <a:blip r:embed="rId3"/>
          <a:stretch>
            <a:fillRect/>
          </a:stretch>
        </p:blipFill>
        <p:spPr>
          <a:xfrm>
            <a:off x="274134" y="0"/>
            <a:ext cx="11643732" cy="6858000"/>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05A9DB4A-5B50-4E92-802A-4675737393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9535" y="124729"/>
            <a:ext cx="1314633" cy="743054"/>
          </a:xfrm>
          <a:prstGeom prst="rect">
            <a:avLst/>
          </a:prstGeom>
        </p:spPr>
      </p:pic>
    </p:spTree>
    <p:extLst>
      <p:ext uri="{BB962C8B-B14F-4D97-AF65-F5344CB8AC3E}">
        <p14:creationId xmlns:p14="http://schemas.microsoft.com/office/powerpoint/2010/main" val="2386716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492</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Fairbanks Housing &amp; Homeless Coalition</vt:lpstr>
      <vt:lpstr>PowerPoint Presentation</vt:lpstr>
      <vt:lpstr>DATA HIGHLIGHTS</vt:lpstr>
      <vt:lpstr>DATA HIGHLIGHTS</vt:lpstr>
      <vt:lpstr>2019 PRIORITIZATION </vt:lpstr>
      <vt:lpstr>Additional TYP Objectives</vt:lpstr>
      <vt:lpstr>Service Gaps?</vt:lpstr>
      <vt:lpstr>Survey Highlights</vt:lpstr>
      <vt:lpstr>Survey Highlights</vt:lpstr>
      <vt:lpstr>Survey Highlights</vt:lpstr>
      <vt:lpstr>Survey Highlights</vt:lpstr>
      <vt:lpstr>Survey Highlights</vt:lpstr>
      <vt:lpstr>Next Meeting?</vt:lpstr>
      <vt:lpstr>Planning Session II</vt:lpstr>
      <vt:lpstr>Identified Service Gaps</vt:lpstr>
      <vt:lpstr>Identified Service Gaps</vt:lpstr>
      <vt:lpstr>2020 PRIORITIZATION </vt:lpstr>
      <vt:lpstr>Project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Fairbanks Housing &amp; Homeless Coalition</dc:title>
  <dc:creator>Michael Sanders</dc:creator>
  <cp:lastModifiedBy>Michael Sanders</cp:lastModifiedBy>
  <cp:revision>13</cp:revision>
  <dcterms:created xsi:type="dcterms:W3CDTF">2020-07-01T17:12:19Z</dcterms:created>
  <dcterms:modified xsi:type="dcterms:W3CDTF">2021-03-24T22:14:32Z</dcterms:modified>
</cp:coreProperties>
</file>